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86" r:id="rId3"/>
    <p:sldId id="257" r:id="rId4"/>
    <p:sldId id="258" r:id="rId5"/>
    <p:sldId id="287" r:id="rId6"/>
    <p:sldId id="283" r:id="rId7"/>
    <p:sldId id="260" r:id="rId8"/>
    <p:sldId id="261" r:id="rId9"/>
    <p:sldId id="262" r:id="rId10"/>
    <p:sldId id="263" r:id="rId11"/>
    <p:sldId id="273" r:id="rId12"/>
    <p:sldId id="274" r:id="rId13"/>
    <p:sldId id="275" r:id="rId14"/>
    <p:sldId id="285" r:id="rId15"/>
    <p:sldId id="268" r:id="rId16"/>
    <p:sldId id="271" r:id="rId17"/>
    <p:sldId id="280" r:id="rId18"/>
    <p:sldId id="272" r:id="rId19"/>
    <p:sldId id="281" r:id="rId20"/>
    <p:sldId id="259"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5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90" d="100"/>
        <a:sy n="90" d="100"/>
      </p:scale>
      <p:origin x="0" y="16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5F0E0-40B4-4FF9-A2AC-2C5D43DEB979}" type="datetimeFigureOut">
              <a:rPr lang="en-US" smtClean="0"/>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07CC1-F373-4921-9AD8-ABDE8AFB253C}" type="slidenum">
              <a:rPr lang="en-US" smtClean="0"/>
              <a:t>‹#›</a:t>
            </a:fld>
            <a:endParaRPr lang="en-US"/>
          </a:p>
        </p:txBody>
      </p:sp>
    </p:spTree>
    <p:extLst>
      <p:ext uri="{BB962C8B-B14F-4D97-AF65-F5344CB8AC3E}">
        <p14:creationId xmlns:p14="http://schemas.microsoft.com/office/powerpoint/2010/main" val="211354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341FF5A-300A-4F50-8C3E-ECD11ABDC580}" type="slidenum">
              <a:rPr lang="en-US" altLang="en-US" sz="1200" smtClean="0"/>
              <a:pPr/>
              <a:t>2</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3.0</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E46DFB2-754D-407E-94BC-CA60F4B2434C}" type="slidenum">
              <a:rPr lang="en-US" altLang="en-US" sz="1200" smtClean="0">
                <a:latin typeface="Calibri" pitchFamily="34" charset="0"/>
              </a:rPr>
              <a:pPr/>
              <a:t>81</a:t>
            </a:fld>
            <a:endParaRPr lang="en-US" altLang="en-US" sz="120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3.0</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30657F1-D1B3-4CBF-9195-836CE45FA0F1}" type="slidenum">
              <a:rPr lang="en-US" altLang="en-US" sz="1200" smtClean="0">
                <a:latin typeface="Calibri" pitchFamily="34" charset="0"/>
              </a:rPr>
              <a:pPr/>
              <a:t>82</a:t>
            </a:fld>
            <a:endParaRPr lang="en-US" altLang="en-US" sz="12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6A69183-F149-4687-80C7-0E9876E33DDE}" type="slidenum">
              <a:rPr lang="en-US" altLang="en-US" sz="1200" smtClean="0">
                <a:latin typeface="Calibri" pitchFamily="34" charset="0"/>
              </a:rPr>
              <a:pPr/>
              <a:t>83</a:t>
            </a:fld>
            <a:endParaRPr lang="en-US" altLang="en-US" sz="12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07CC1-F373-4921-9AD8-ABDE8AFB253C}" type="slidenum">
              <a:rPr lang="en-US" smtClean="0"/>
              <a:t>11</a:t>
            </a:fld>
            <a:endParaRPr lang="en-US"/>
          </a:p>
        </p:txBody>
      </p:sp>
    </p:spTree>
    <p:extLst>
      <p:ext uri="{BB962C8B-B14F-4D97-AF65-F5344CB8AC3E}">
        <p14:creationId xmlns:p14="http://schemas.microsoft.com/office/powerpoint/2010/main" val="105778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F54B60B-6AB3-4E5D-AECC-7F7A26F96CC9}" type="slidenum">
              <a:rPr lang="en-US" altLang="en-US" sz="1200" smtClean="0"/>
              <a:pPr/>
              <a:t>47</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4.0</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6C66437C-007A-4F27-A432-DA59B201CBFE}" type="slidenum">
              <a:rPr lang="en-US" altLang="en-US" sz="1200" smtClean="0">
                <a:latin typeface="Calibri" pitchFamily="34" charset="0"/>
              </a:rPr>
              <a:pPr/>
              <a:t>75</a:t>
            </a:fld>
            <a:endParaRPr lang="en-US" alt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4.0</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E02BD06-F3FA-44CE-A708-4D4C8C8B106B}" type="slidenum">
              <a:rPr lang="en-US" altLang="en-US" sz="1200" smtClean="0">
                <a:latin typeface="Calibri" pitchFamily="34" charset="0"/>
              </a:rPr>
              <a:pPr/>
              <a:t>76</a:t>
            </a:fld>
            <a:endParaRPr lang="en-US" altLang="en-US" sz="12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1.5</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A24ED6D-11B2-49E2-BA20-C9F5E0B26755}" type="slidenum">
              <a:rPr lang="en-US" altLang="en-US" sz="1200" smtClean="0">
                <a:latin typeface="Calibri" pitchFamily="34" charset="0"/>
              </a:rPr>
              <a:pPr/>
              <a:t>77</a:t>
            </a:fld>
            <a:endParaRPr lang="en-US" altLang="en-US" sz="120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1.5</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183FB65-FA99-4B69-BF93-FD5F3B920518}" type="slidenum">
              <a:rPr lang="en-US" altLang="en-US" sz="1200" smtClean="0">
                <a:latin typeface="Calibri" pitchFamily="34" charset="0"/>
              </a:rPr>
              <a:pPr/>
              <a:t>78</a:t>
            </a:fld>
            <a:endParaRPr lang="en-US" altLang="en-US" sz="12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1.0</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CCC35B4-77DD-4787-8D0C-5A153FCD8F54}" type="slidenum">
              <a:rPr lang="en-US" altLang="en-US" sz="1200" smtClean="0">
                <a:latin typeface="Calibri" pitchFamily="34" charset="0"/>
              </a:rPr>
              <a:pPr/>
              <a:t>79</a:t>
            </a:fld>
            <a:endParaRPr lang="en-US" altLang="en-US" sz="12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1.0</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DE698E9-E2E7-4991-9537-6880FAEA73E8}" type="slidenum">
              <a:rPr lang="en-US" altLang="en-US" sz="1200" smtClean="0">
                <a:latin typeface="Calibri" pitchFamily="34" charset="0"/>
              </a:rPr>
              <a:pPr/>
              <a:t>80</a:t>
            </a:fld>
            <a:endParaRPr lang="en-US" altLang="en-US" sz="12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903EBD-31EE-40DA-B354-E82F2D26CD2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256556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03EBD-31EE-40DA-B354-E82F2D26CD2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113066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03EBD-31EE-40DA-B354-E82F2D26CD2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219829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03EBD-31EE-40DA-B354-E82F2D26CD2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135213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03EBD-31EE-40DA-B354-E82F2D26CD2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358394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903EBD-31EE-40DA-B354-E82F2D26CD21}"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325235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903EBD-31EE-40DA-B354-E82F2D26CD21}"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39735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903EBD-31EE-40DA-B354-E82F2D26CD21}"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348879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03EBD-31EE-40DA-B354-E82F2D26CD21}"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167348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03EBD-31EE-40DA-B354-E82F2D26CD21}"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408698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03EBD-31EE-40DA-B354-E82F2D26CD21}"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DC266-4B69-477E-ABA4-1B0382B8CD9B}" type="slidenum">
              <a:rPr lang="en-US" smtClean="0"/>
              <a:t>‹#›</a:t>
            </a:fld>
            <a:endParaRPr lang="en-US"/>
          </a:p>
        </p:txBody>
      </p:sp>
    </p:spTree>
    <p:extLst>
      <p:ext uri="{BB962C8B-B14F-4D97-AF65-F5344CB8AC3E}">
        <p14:creationId xmlns:p14="http://schemas.microsoft.com/office/powerpoint/2010/main" val="399933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03EBD-31EE-40DA-B354-E82F2D26CD21}" type="datetimeFigureOut">
              <a:rPr lang="en-US" smtClean="0"/>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DC266-4B69-477E-ABA4-1B0382B8CD9B}" type="slidenum">
              <a:rPr lang="en-US" smtClean="0"/>
              <a:t>‹#›</a:t>
            </a:fld>
            <a:endParaRPr lang="en-US"/>
          </a:p>
        </p:txBody>
      </p:sp>
    </p:spTree>
    <p:extLst>
      <p:ext uri="{BB962C8B-B14F-4D97-AF65-F5344CB8AC3E}">
        <p14:creationId xmlns:p14="http://schemas.microsoft.com/office/powerpoint/2010/main" val="306951472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470025"/>
          </a:xfrm>
        </p:spPr>
        <p:txBody>
          <a:bodyPr/>
          <a:lstStyle/>
          <a:p>
            <a:r>
              <a:rPr lang="en-US" dirty="0" smtClean="0"/>
              <a:t>Welcome to the </a:t>
            </a:r>
            <a:br>
              <a:rPr lang="en-US" dirty="0" smtClean="0"/>
            </a:br>
            <a:r>
              <a:rPr lang="en-US" b="1" dirty="0" smtClean="0"/>
              <a:t>OGT Prep Session!!!</a:t>
            </a:r>
            <a:endParaRPr lang="en-US" b="1" dirty="0"/>
          </a:p>
        </p:txBody>
      </p:sp>
      <p:sp>
        <p:nvSpPr>
          <p:cNvPr id="4" name="TextBox 3"/>
          <p:cNvSpPr txBox="1"/>
          <p:nvPr/>
        </p:nvSpPr>
        <p:spPr>
          <a:xfrm rot="21412364">
            <a:off x="1226359" y="5555413"/>
            <a:ext cx="4495800" cy="584775"/>
          </a:xfrm>
          <a:prstGeom prst="rect">
            <a:avLst/>
          </a:prstGeom>
          <a:noFill/>
        </p:spPr>
        <p:txBody>
          <a:bodyPr wrap="square" rtlCol="0">
            <a:spAutoFit/>
          </a:bodyPr>
          <a:lstStyle/>
          <a:p>
            <a:r>
              <a:rPr lang="en-US" sz="3200" b="1" dirty="0" smtClean="0">
                <a:solidFill>
                  <a:srgbClr val="FFFF00"/>
                </a:solidFill>
              </a:rPr>
              <a:t>Time to pass the OGT!!!</a:t>
            </a:r>
            <a:endParaRPr lang="en-US" sz="3200" b="1"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53071"/>
            <a:ext cx="35052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101197"/>
            <a:ext cx="1595407" cy="159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330000">
            <a:off x="1505855" y="974929"/>
            <a:ext cx="2514600" cy="369332"/>
          </a:xfrm>
          <a:prstGeom prst="rect">
            <a:avLst/>
          </a:prstGeom>
          <a:noFill/>
        </p:spPr>
        <p:txBody>
          <a:bodyPr wrap="square" rtlCol="0">
            <a:spAutoFit/>
          </a:bodyPr>
          <a:lstStyle/>
          <a:p>
            <a:r>
              <a:rPr lang="en-US" dirty="0" smtClean="0">
                <a:solidFill>
                  <a:srgbClr val="FFFF00"/>
                </a:solidFill>
                <a:latin typeface="Comic Sans MS" panose="030F0702030302020204" pitchFamily="66" charset="0"/>
              </a:rPr>
              <a:t>(science</a:t>
            </a:r>
            <a:r>
              <a:rPr lang="en-US" dirty="0" smtClean="0">
                <a:solidFill>
                  <a:srgbClr val="FFFF00"/>
                </a:solidFill>
              </a:rPr>
              <a:t>)</a:t>
            </a:r>
            <a:endParaRPr lang="en-US" dirty="0">
              <a:solidFill>
                <a:srgbClr val="FFFF00"/>
              </a:solidFill>
            </a:endParaRPr>
          </a:p>
        </p:txBody>
      </p:sp>
      <p:sp>
        <p:nvSpPr>
          <p:cNvPr id="3" name="6-Point Star 2"/>
          <p:cNvSpPr/>
          <p:nvPr/>
        </p:nvSpPr>
        <p:spPr>
          <a:xfrm>
            <a:off x="8077200" y="228600"/>
            <a:ext cx="685800" cy="8382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#1</a:t>
            </a:r>
            <a:endParaRPr lang="en-US" dirty="0">
              <a:solidFill>
                <a:srgbClr val="C00000"/>
              </a:solidFill>
            </a:endParaRPr>
          </a:p>
        </p:txBody>
      </p:sp>
    </p:spTree>
    <p:extLst>
      <p:ext uri="{BB962C8B-B14F-4D97-AF65-F5344CB8AC3E}">
        <p14:creationId xmlns:p14="http://schemas.microsoft.com/office/powerpoint/2010/main" val="378673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646331"/>
          </a:xfrm>
          <a:prstGeom prst="rect">
            <a:avLst/>
          </a:prstGeom>
          <a:noFill/>
        </p:spPr>
        <p:txBody>
          <a:bodyPr wrap="square" rtlCol="0">
            <a:spAutoFit/>
          </a:bodyPr>
          <a:lstStyle/>
          <a:p>
            <a:r>
              <a:rPr lang="en-US" sz="3600" b="1" dirty="0" smtClean="0">
                <a:solidFill>
                  <a:srgbClr val="FFC000"/>
                </a:solidFill>
              </a:rPr>
              <a:t>Test Booklet</a:t>
            </a:r>
            <a:endParaRPr lang="en-US" sz="3600" b="1" dirty="0">
              <a:solidFill>
                <a:srgbClr val="FFC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55568"/>
            <a:ext cx="5483941"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0739866">
            <a:off x="1024007" y="2152571"/>
            <a:ext cx="3962400" cy="923330"/>
          </a:xfrm>
          <a:prstGeom prst="rect">
            <a:avLst/>
          </a:prstGeom>
          <a:solidFill>
            <a:schemeClr val="bg2">
              <a:lumMod val="40000"/>
              <a:lumOff val="60000"/>
            </a:schemeClr>
          </a:solidFill>
        </p:spPr>
        <p:txBody>
          <a:bodyPr wrap="square" rtlCol="0">
            <a:spAutoFit/>
          </a:bodyPr>
          <a:lstStyle/>
          <a:p>
            <a:r>
              <a:rPr lang="en-US" sz="5400" b="1" dirty="0" smtClean="0">
                <a:solidFill>
                  <a:srgbClr val="FFC000"/>
                </a:solidFill>
              </a:rPr>
              <a:t>MARK it UP!</a:t>
            </a:r>
            <a:endParaRPr lang="en-US" sz="5400" b="1" dirty="0">
              <a:solidFill>
                <a:srgbClr val="FFC000"/>
              </a:solidFill>
            </a:endParaRPr>
          </a:p>
        </p:txBody>
      </p:sp>
      <p:sp>
        <p:nvSpPr>
          <p:cNvPr id="4" name="TextBox 3"/>
          <p:cNvSpPr txBox="1"/>
          <p:nvPr/>
        </p:nvSpPr>
        <p:spPr>
          <a:xfrm>
            <a:off x="5943600" y="704165"/>
            <a:ext cx="2895600" cy="1908215"/>
          </a:xfrm>
          <a:prstGeom prst="rect">
            <a:avLst/>
          </a:prstGeom>
          <a:noFill/>
          <a:ln>
            <a:solidFill>
              <a:srgbClr val="FFC000"/>
            </a:solidFill>
          </a:ln>
        </p:spPr>
        <p:txBody>
          <a:bodyPr wrap="square" rtlCol="0">
            <a:spAutoFit/>
          </a:bodyPr>
          <a:lstStyle/>
          <a:p>
            <a:r>
              <a:rPr lang="en-US" sz="2800" dirty="0" smtClean="0">
                <a:solidFill>
                  <a:srgbClr val="FFC000"/>
                </a:solidFill>
              </a:rPr>
              <a:t>Write:</a:t>
            </a:r>
          </a:p>
          <a:p>
            <a:pPr marL="285750" indent="-285750">
              <a:buFont typeface="Arial" panose="020B0604020202020204" pitchFamily="34" charset="0"/>
              <a:buChar char="•"/>
            </a:pPr>
            <a:r>
              <a:rPr lang="en-US" dirty="0" smtClean="0"/>
              <a:t>Thoughts</a:t>
            </a:r>
          </a:p>
          <a:p>
            <a:pPr marL="285750" indent="-285750">
              <a:buFont typeface="Arial" panose="020B0604020202020204" pitchFamily="34" charset="0"/>
              <a:buChar char="•"/>
            </a:pPr>
            <a:r>
              <a:rPr lang="en-US" dirty="0" smtClean="0"/>
              <a:t>Drawings</a:t>
            </a:r>
          </a:p>
          <a:p>
            <a:pPr marL="285750" indent="-285750">
              <a:buFont typeface="Arial" panose="020B0604020202020204" pitchFamily="34" charset="0"/>
              <a:buChar char="•"/>
            </a:pPr>
            <a:r>
              <a:rPr lang="en-US" dirty="0" smtClean="0"/>
              <a:t>Cross off answers</a:t>
            </a:r>
          </a:p>
          <a:p>
            <a:pPr marL="285750" indent="-285750">
              <a:buFont typeface="Arial" panose="020B0604020202020204" pitchFamily="34" charset="0"/>
              <a:buChar char="•"/>
            </a:pPr>
            <a:r>
              <a:rPr lang="en-US" dirty="0" smtClean="0"/>
              <a:t>Pick apart the question stem</a:t>
            </a:r>
          </a:p>
        </p:txBody>
      </p:sp>
      <p:sp>
        <p:nvSpPr>
          <p:cNvPr id="5" name="TextBox 4"/>
          <p:cNvSpPr txBox="1"/>
          <p:nvPr/>
        </p:nvSpPr>
        <p:spPr>
          <a:xfrm>
            <a:off x="5943600" y="3429000"/>
            <a:ext cx="3200400" cy="3139321"/>
          </a:xfrm>
          <a:prstGeom prst="rect">
            <a:avLst/>
          </a:prstGeom>
          <a:noFill/>
        </p:spPr>
        <p:txBody>
          <a:bodyPr wrap="square" rtlCol="0">
            <a:spAutoFit/>
          </a:bodyPr>
          <a:lstStyle/>
          <a:p>
            <a:r>
              <a:rPr lang="en-US" dirty="0" smtClean="0"/>
              <a:t>You can write on the real test booklet.  </a:t>
            </a:r>
          </a:p>
          <a:p>
            <a:endParaRPr lang="en-US" dirty="0"/>
          </a:p>
          <a:p>
            <a:r>
              <a:rPr lang="en-US" dirty="0" smtClean="0"/>
              <a:t>On the practice test get in the habit.  Mark your difficulties, problem areas and thoughts, as well as time.   </a:t>
            </a:r>
          </a:p>
          <a:p>
            <a:endParaRPr lang="en-US" dirty="0"/>
          </a:p>
          <a:p>
            <a:r>
              <a:rPr lang="en-US" dirty="0" smtClean="0"/>
              <a:t>I may need to look over your test to help you and this gives me insight…</a:t>
            </a:r>
            <a:endParaRPr lang="en-US" dirty="0"/>
          </a:p>
        </p:txBody>
      </p:sp>
    </p:spTree>
    <p:extLst>
      <p:ext uri="{BB962C8B-B14F-4D97-AF65-F5344CB8AC3E}">
        <p14:creationId xmlns:p14="http://schemas.microsoft.com/office/powerpoint/2010/main" val="251452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21" y="76200"/>
            <a:ext cx="8229600" cy="1143000"/>
          </a:xfrm>
        </p:spPr>
        <p:txBody>
          <a:bodyPr/>
          <a:lstStyle/>
          <a:p>
            <a:r>
              <a:rPr lang="en-US" dirty="0"/>
              <a:t>Some other practice helps…</a:t>
            </a:r>
          </a:p>
        </p:txBody>
      </p:sp>
      <p:sp>
        <p:nvSpPr>
          <p:cNvPr id="3" name="Content Placeholder 2"/>
          <p:cNvSpPr>
            <a:spLocks noGrp="1"/>
          </p:cNvSpPr>
          <p:nvPr>
            <p:ph idx="1"/>
          </p:nvPr>
        </p:nvSpPr>
        <p:spPr>
          <a:xfrm>
            <a:off x="503721" y="1219200"/>
            <a:ext cx="8229600" cy="779247"/>
          </a:xfrm>
        </p:spPr>
        <p:txBody>
          <a:bodyPr/>
          <a:lstStyle/>
          <a:p>
            <a:r>
              <a:rPr lang="en-US" dirty="0" smtClean="0"/>
              <a:t>ODE’s Success Website with practice tests….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165" y="1998447"/>
            <a:ext cx="4176712" cy="438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rot="19748075">
            <a:off x="5155889" y="2408567"/>
            <a:ext cx="1219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31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390525"/>
            <a:ext cx="710565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19748075">
            <a:off x="3555689" y="2103766"/>
            <a:ext cx="1219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15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38188"/>
            <a:ext cx="75438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19748075">
            <a:off x="6679888" y="4694568"/>
            <a:ext cx="1219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38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6390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05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77"/>
            <a:ext cx="6248400" cy="683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rot="12612681">
            <a:off x="584803" y="1337320"/>
            <a:ext cx="1219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9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 y="381000"/>
            <a:ext cx="9127901" cy="537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145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 y="-1073"/>
            <a:ext cx="9153659" cy="348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89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2408534" cy="4525963"/>
          </a:xfrm>
        </p:spPr>
        <p:txBody>
          <a:bodyPr/>
          <a:lstStyle/>
          <a:p>
            <a:pPr marL="0" indent="0">
              <a:buNone/>
            </a:pPr>
            <a:r>
              <a:rPr lang="en-US" dirty="0" smtClean="0"/>
              <a:t>When you complete your test, you will get results.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734" y="38234"/>
            <a:ext cx="6278266" cy="681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0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0"/>
            <a:ext cx="85534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7399844">
            <a:off x="3148588" y="3741972"/>
            <a:ext cx="12192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2157988" y="5372637"/>
            <a:ext cx="3200400" cy="990600"/>
          </a:xfrm>
          <a:prstGeom prst="wedgeRectCallout">
            <a:avLst>
              <a:gd name="adj1" fmla="val 34297"/>
              <a:gd name="adj2" fmla="val -38863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View the comments about the answers </a:t>
            </a:r>
            <a:endParaRPr lang="en-US" dirty="0">
              <a:solidFill>
                <a:srgbClr val="C00000"/>
              </a:solidFill>
            </a:endParaRPr>
          </a:p>
        </p:txBody>
      </p:sp>
      <p:sp>
        <p:nvSpPr>
          <p:cNvPr id="7" name="Rectangular Callout 6"/>
          <p:cNvSpPr/>
          <p:nvPr/>
        </p:nvSpPr>
        <p:spPr>
          <a:xfrm>
            <a:off x="2158765" y="5372637"/>
            <a:ext cx="3200400" cy="990600"/>
          </a:xfrm>
          <a:prstGeom prst="wedgeRectCallout">
            <a:avLst>
              <a:gd name="adj1" fmla="val 45565"/>
              <a:gd name="adj2" fmla="val -12081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View the comments about the answers </a:t>
            </a:r>
            <a:endParaRPr lang="en-US" dirty="0">
              <a:solidFill>
                <a:srgbClr val="C00000"/>
              </a:solidFill>
            </a:endParaRPr>
          </a:p>
        </p:txBody>
      </p:sp>
    </p:spTree>
    <p:extLst>
      <p:ext uri="{BB962C8B-B14F-4D97-AF65-F5344CB8AC3E}">
        <p14:creationId xmlns:p14="http://schemas.microsoft.com/office/powerpoint/2010/main" val="52142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533400"/>
            <a:ext cx="7505700" cy="609600"/>
          </a:xfrm>
        </p:spPr>
        <p:txBody>
          <a:bodyPr>
            <a:normAutofit fontScale="90000"/>
          </a:bodyPr>
          <a:lstStyle/>
          <a:p>
            <a:r>
              <a:rPr lang="en-US" altLang="en-US" dirty="0" smtClean="0"/>
              <a:t>You must pass ALL 5 tests to get</a:t>
            </a:r>
          </a:p>
        </p:txBody>
      </p:sp>
      <p:sp>
        <p:nvSpPr>
          <p:cNvPr id="7171" name="Content Placeholder 2"/>
          <p:cNvSpPr>
            <a:spLocks noGrp="1"/>
          </p:cNvSpPr>
          <p:nvPr>
            <p:ph idx="1"/>
          </p:nvPr>
        </p:nvSpPr>
        <p:spPr>
          <a:xfrm>
            <a:off x="762000" y="1447800"/>
            <a:ext cx="7708900" cy="4495800"/>
          </a:xfrm>
        </p:spPr>
        <p:txBody>
          <a:bodyPr>
            <a:normAutofit lnSpcReduction="10000"/>
          </a:bodyPr>
          <a:lstStyle/>
          <a:p>
            <a:pPr>
              <a:buFontTx/>
              <a:buNone/>
            </a:pPr>
            <a:r>
              <a:rPr lang="en-US" altLang="en-US" dirty="0" smtClean="0"/>
              <a:t>your ‘full’ diploma at graduation. This is the first key to career building. </a:t>
            </a:r>
          </a:p>
          <a:p>
            <a:r>
              <a:rPr lang="en-US" altLang="en-US" dirty="0" smtClean="0"/>
              <a:t>Every 10</a:t>
            </a:r>
            <a:r>
              <a:rPr lang="en-US" altLang="en-US" baseline="30000" dirty="0" smtClean="0"/>
              <a:t>th</a:t>
            </a:r>
            <a:r>
              <a:rPr lang="en-US" altLang="en-US" dirty="0" smtClean="0"/>
              <a:t> grader in the State of Ohio MUST complete the OGT testing at the Spring Testing.</a:t>
            </a:r>
          </a:p>
          <a:p>
            <a:r>
              <a:rPr lang="en-US" altLang="en-US" dirty="0" smtClean="0"/>
              <a:t>If you do not pass, you are required to take the OGT until you pass </a:t>
            </a:r>
            <a:r>
              <a:rPr lang="en-US" altLang="en-US" b="1" dirty="0" smtClean="0"/>
              <a:t>or</a:t>
            </a:r>
            <a:r>
              <a:rPr lang="en-US" altLang="en-US" dirty="0" smtClean="0"/>
              <a:t> graduate, with just a ‘certificate’.	</a:t>
            </a:r>
          </a:p>
          <a:p>
            <a:r>
              <a:rPr lang="en-US" altLang="en-US" dirty="0" smtClean="0"/>
              <a:t>Transferees MUST still take the OGT.</a:t>
            </a:r>
          </a:p>
        </p:txBody>
      </p:sp>
      <p:pic>
        <p:nvPicPr>
          <p:cNvPr id="7172" name="Picture 2" descr="C:\Documents and Settings\IBM USER\Local Settings\Temporary Internet Files\Content.IE5\DCJWZRDI\MPj0422179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7" y="5150265"/>
            <a:ext cx="1916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32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91600" cy="2677656"/>
          </a:xfrm>
          <a:prstGeom prst="rect">
            <a:avLst/>
          </a:prstGeom>
          <a:noFill/>
        </p:spPr>
        <p:txBody>
          <a:bodyPr wrap="square" rtlCol="0">
            <a:spAutoFit/>
          </a:bodyPr>
          <a:lstStyle/>
          <a:p>
            <a:r>
              <a:rPr lang="en-US" sz="2800" dirty="0" smtClean="0">
                <a:solidFill>
                  <a:srgbClr val="FFFF00"/>
                </a:solidFill>
              </a:rPr>
              <a:t>So let’s get started….</a:t>
            </a:r>
          </a:p>
          <a:p>
            <a:r>
              <a:rPr lang="en-US" sz="2800" dirty="0" smtClean="0"/>
              <a:t>Accept the file transfer answer document and test.</a:t>
            </a:r>
          </a:p>
          <a:p>
            <a:endParaRPr lang="en-US" sz="2800" dirty="0" smtClean="0"/>
          </a:p>
          <a:p>
            <a:endParaRPr lang="en-US" sz="2800" dirty="0"/>
          </a:p>
          <a:p>
            <a:r>
              <a:rPr lang="en-US" sz="2800" dirty="0" smtClean="0"/>
              <a:t>You will need to take the practice test in as real-life of a setting as possible:</a:t>
            </a:r>
            <a:endParaRPr lang="en-US" sz="2400" dirty="0"/>
          </a:p>
        </p:txBody>
      </p:sp>
      <p:sp>
        <p:nvSpPr>
          <p:cNvPr id="4" name="TextBox 3"/>
          <p:cNvSpPr txBox="1"/>
          <p:nvPr/>
        </p:nvSpPr>
        <p:spPr>
          <a:xfrm rot="988512">
            <a:off x="3721300" y="4397256"/>
            <a:ext cx="4648200" cy="584775"/>
          </a:xfrm>
          <a:prstGeom prst="rect">
            <a:avLst/>
          </a:prstGeom>
          <a:noFill/>
        </p:spPr>
        <p:txBody>
          <a:bodyPr wrap="square" rtlCol="0">
            <a:spAutoFit/>
          </a:bodyPr>
          <a:lstStyle/>
          <a:p>
            <a:r>
              <a:rPr lang="en-US" sz="3200" dirty="0" smtClean="0"/>
              <a:t>No interruptions</a:t>
            </a:r>
            <a:endParaRPr lang="en-US" sz="3200" dirty="0"/>
          </a:p>
        </p:txBody>
      </p:sp>
      <p:sp>
        <p:nvSpPr>
          <p:cNvPr id="5" name="TextBox 4"/>
          <p:cNvSpPr txBox="1"/>
          <p:nvPr/>
        </p:nvSpPr>
        <p:spPr>
          <a:xfrm rot="477958">
            <a:off x="5885494" y="3655458"/>
            <a:ext cx="4648200" cy="584775"/>
          </a:xfrm>
          <a:prstGeom prst="rect">
            <a:avLst/>
          </a:prstGeom>
          <a:noFill/>
        </p:spPr>
        <p:txBody>
          <a:bodyPr wrap="square" rtlCol="0">
            <a:spAutoFit/>
          </a:bodyPr>
          <a:lstStyle/>
          <a:p>
            <a:r>
              <a:rPr lang="en-US" sz="3200" dirty="0" smtClean="0"/>
              <a:t>2 ½ hours</a:t>
            </a:r>
            <a:endParaRPr lang="en-US" sz="3200" dirty="0"/>
          </a:p>
        </p:txBody>
      </p:sp>
      <p:sp>
        <p:nvSpPr>
          <p:cNvPr id="6" name="TextBox 5"/>
          <p:cNvSpPr txBox="1"/>
          <p:nvPr/>
        </p:nvSpPr>
        <p:spPr>
          <a:xfrm rot="21090725">
            <a:off x="932101" y="3387836"/>
            <a:ext cx="4648200" cy="584775"/>
          </a:xfrm>
          <a:prstGeom prst="rect">
            <a:avLst/>
          </a:prstGeom>
          <a:noFill/>
        </p:spPr>
        <p:txBody>
          <a:bodyPr wrap="square" rtlCol="0">
            <a:spAutoFit/>
          </a:bodyPr>
          <a:lstStyle/>
          <a:p>
            <a:r>
              <a:rPr lang="en-US" sz="3200" dirty="0" smtClean="0"/>
              <a:t>Quiet</a:t>
            </a:r>
            <a:endParaRPr lang="en-US" sz="3200" dirty="0"/>
          </a:p>
        </p:txBody>
      </p:sp>
      <p:cxnSp>
        <p:nvCxnSpPr>
          <p:cNvPr id="8" name="Straight Connector 7"/>
          <p:cNvCxnSpPr>
            <a:stCxn id="2" idx="1"/>
          </p:cNvCxnSpPr>
          <p:nvPr/>
        </p:nvCxnSpPr>
        <p:spPr>
          <a:xfrm>
            <a:off x="152400" y="1796028"/>
            <a:ext cx="86868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090725">
            <a:off x="322501" y="5064237"/>
            <a:ext cx="4648200" cy="584775"/>
          </a:xfrm>
          <a:prstGeom prst="rect">
            <a:avLst/>
          </a:prstGeom>
          <a:noFill/>
        </p:spPr>
        <p:txBody>
          <a:bodyPr wrap="square" rtlCol="0">
            <a:spAutoFit/>
          </a:bodyPr>
          <a:lstStyle/>
          <a:p>
            <a:r>
              <a:rPr lang="en-US" sz="3200" dirty="0" smtClean="0"/>
              <a:t>Don’t peek at the test!</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351" y="3134856"/>
            <a:ext cx="1257300" cy="186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629141"/>
            <a:ext cx="1081088" cy="71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104" y="4196493"/>
            <a:ext cx="1529096" cy="140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6" descr="data:image/jpeg;base64,/9j/4AAQSkZJRgABAQAAAQABAAD/2wCEAAkGBxQTEhQUExQUFhUXFx8YGBcXGBgaFhwcGhsbGRgcGh0bHyggGB4lHBwdJDEhJykrLi4vGh8zODMsNyguLisBCgoKDg0OGxAQGywkICQsLC0sLCwsLCwsLCwsLCwsLCwsLCwsLCwsLCwsLCwsLCwsLCwsLCwsLCwsLCwsLCwsLP/AABEIANcA6gMBIgACEQEDEQH/xAAcAAEAAgMBAQEAAAAAAAAAAAAABQYDBAcCCAH/xABHEAACAQMCAwUFBAcFBwMFAAABAgMABBESIQUxQQYTIlFhBzJxgZEUQqGxI1JicoLB8DNDkqKyFSRTY9Hh8bPC0iU0c6Ok/8QAGgEBAAIDAQAAAAAAAAAAAAAAAAECAwQFBv/EACcRAQEAAgEEAQQCAwEAAAAAAAABAhEDBBIhMVETIzNBIjJhcYEU/9oADAMBAAIRAxEAPwDrFrbzv45JioO6xxKoAHTUzhizfDSPTrX7xCeaIal0yr1VvC/yYeH6j5ipC29xf3R+VeL0ZU/Cq5b14Wx1vyx8M4ik6a0PXDKdmVhzVh0I+hGCMgg1t1R+CXPc3oTGFmGk+RZQSpx0PMfP0q7swHM1Xi5O+L83F9PLT9pWvLc491Hf4YH4sQKxx3bnOYJF+LRH8nq7E3KVj78ddvjt+PKsmakKUpQKUpQKUpQKUpQKUpQKUpQKUpQKUpQKUpQKUpQKUpQY7f3F/dH5V4uZMCv2FgEXPkPyqFv+JDfBrFy5zGMvFx3Kq9xq6VJo5CQO7cNknAG+Dk9BWDjftRiSQQ2UEt3M3u4BCnyI21Mu/MDHrVM7adp+7lLKVyoOkkBtx1AOxOSMbc8VpP7QDbho7LSoSUM9wdJmuY8aWLhxqLajq55AHTSc4umxtlvy2erslmP7kTfGO13GgwEjWtnk+6TGzjJwMjLEddzgeE5IqJ4T2p43dtItrJ9pCAFxpijYZyP1geYO6mqJdzN3nikdyBgO5YnTzAG7ZUbN9dqnfZz2mNnfxu2e7c93J+6fT0O/yFbdwjT7rtcrbt5xKzIF5BIqnbTcA923os2CUb94uD6c66N2e4/HdQ9/ZkkKcS27YDKR7yjfCNjcfdb0zqFlliV1KsAysMEEAqQfMHYiuXWnZs8M41G1t4ba6Rv0e+nKeJ0HwH6RfQMvI5FfRb3OoWlysiK6HKsNunxBHQg7EdCKy1XLS8WLiMluMgTR9+B01jwvjy1DDY8wx6mrHUqlKUoFKUoFKUoFKUoFKUoFKUoFKUoFKUoFKUoFKUoK/wAXvAEVckEKM+XIfjVA45xBhnSedWLi3EcqM42/7Yql8Vkzk1yeoz7stR3Ok4uzDdUDtMGL68ZAypxg7EHVkeo5H0PLFQcTFd+vln3lOxGOoIz+NTnF2AmGs+FgR1AzkY36evpmoS4iKuVwRpzgHZuZGMehyPrXT4PxzTldRfu3bbulGjGQTHhlcZ8Ub4wvPbBOOXUjlitRIXdsKrMxwQBknpj8xvVz7LdgLi7YYYwp3esFw/uNksoBA3yRty8Weta/Zq0S0vIZbiQKIpCWzqGVKjuQRuVDMceQUNvtWWsPt3v2dNP9ghW5XTKmYyCcnCHSM46jGPlW52mttQt3x4o7mNlPlqJib/K5ra4Af93i6nSCx5eI7vn115z65rJex6mjXoG1n+EHH+Yr9DVKiOccZ7QKeP29v9+OWMAjloa3mLA+uqRfpXUq4PwOMXXaV5lOQly/+GKJkz8CwGPjXeBUmtFKUoFKUoFKUoFKUoFKUoFKUoFKUoFKUoFKUoFKUoOT8TnyNh0+f0qs30tTPEJarvEZNia4c85WvSZfx45FS43atKwEaM7b+FVLHHXYDNRFzI6yltTiQEEkhkkVhy65BHnzrqPslb/6sv8A+GT/ANlXH26dnBPYm4VQZbchtQHiMZ2kBPUDOr+E11+D+kcPqfyVzniftV4g9nGiuiEgpJOo/SkjcDyQleoG5DYxVFsphqYOfC40udycHr6kEA/KsnCB3jGD/ibL5Bxuh+Z8PwY1orseWCOYPPbmKzWeGHG6r6N9j3HTJbmGU/pIyUbJz40Azv5OuGHmRKelTXHO1Hc2stwuCZG7u0XlrJGA+/Nc6m/dXI51wTs5x42zLMctF4YrqMYy8YOU2OxJUMhz02+9mrc323jnEFZEeC1hGEYjaNHG7A+68rDIGMgbeW9fc8J1McvK4eyXsoINd0xJdwVB+JBdj6ll/Ouk1g4fZpDGkUYwiKFUegGBv1PrWeowlk1TkymWVsKUpmrKFKUoFK/CwHOsRu05agfhvUbidM1K1vtWeSk1+rI56AfU1HdE9tbFKxePzH0P/WvJL+a/Q/8AWp2jTPSvALen5U1Hy/EVKK90rH3w65HyP8qCcHz/AMLf9KDJSvKSA8jXqgUpSgUpSg4det0qucUmqXv5sZqr30+a4/HHoOXJsdku1CcPvVuHRpFCMhVSA3ixuM7dOVdEvPbfYNGym2umDAqyMsQUgjBBOs7Y9K5Hwzs9dX0jraxGQoNTYKgDOcZLEDfBqUh9lXFWP/2un1aSIfkxrq8c1jHE5rvOoHi/BprbupGQxLLl4twSFBypBHPYruM/WvHHSrsky/3y6nGwxKNpdugLeIfv1e7n2RcR+z5KQvKpAUCdi+jloUFdAGST7w/DetcV4BLwu7ijuoopNSq+CC8ZDHBAzjJUgg/hzFZdsTR4FasysW2jKkMTncc8ptuykBh8K+jPZdw1LfhsSrIsmSzs4PhJJ2x5DSBVOm7PPdlTEzvjBZyFSAKDnQEU6Nhnw5ctkanXFZOBcCit8yRyS3RcgRxRMVtiQMHRjUX8yy6gvItsTVdL929bdJvOMouy+NugHL69flURf8Rn06mZYV83ZY1+ZbxD6GvVnwGZsiSXukP3LYd2Tn9eTeTV6qwr1Nwnhy5DwwysPe1J38m3LWSGY8z73mar2b9pmcx9RVZe1Ntqw19CzfqwrPcn6oFFZV4yCMpDxSX1jtNA/wD3MKs8XG4YxpggwB+qEVfomph81qOu+3GjOVgX4zbn5MqYqZwz4LyZ/KMTjFwvu2nGPnHbD8mr23amVRmSHiCD9u3dv/RyK1732ksqMwMGFBOA8ZJwM7fpCT8hWe07fyPgjuGBAONXi+iFz+FX+jr9K92TDL29tW8HfBXzuJQ8beoCyb5qw8P7QWr4/SgeRYY/L86r/HO1Dyx6Xgg0nn3qjSen98oBqk8VgtFGp7SaEN/fWbd2Nt86MlH+AA+O9U+jFpnlrW3eLVlIypBHmN6zaq+d7C6uIn12F+su+O6lzbzE7HTpOUfby+OKvfAe3skmIrlCk3LSRpZiOejpIevh5YO1LjcZ4RJv26X3grzHLkZ9ar8PFFdcowI/L5dP65VhHFTp54P4jB/H+ufOsF5ZL5ZZ09s8LUkgPWv3VVag4uBz5Hy/l/1/KvM/Gc+n9c/h8PlVvrTR/wCfLaz5rDLOoB3/AKFVX/bpG/nyH8/jWndcZY9cn8P6/wC/I86Zc+Mi+PSZ2pu94qVbKnkOR/Dfp+NTdldrKgZeR5jqD1BrmdxxDOcf+PT+v51KdheMfp2hJ2cZH7w3/L8hWLi6nefb8s/N0fbx909xf6UpW85pSlKD5r4tPvVfvJcDNbvEJvEfjWx2L4Gb+/hgIzGD3kp8o13IP7xwv8VaHFhuuty8nbNuyexzs99lsFkYYluT3reYUj9Gv+HfHmxq91+KuBgchyrQ4/xmK0ge4mbTGgyfMnooHUk7Ct5yr5r943xmG0iaadwiL1PMnyA5k+lcU7Y8VSa5j4jeApFGoW2tAqtNJnUytKWBWJT7w1A50+EHGTVe1Hbue7uTO49wnuImAMcQ6MVOzydctkA454AFv9nHs8adhe8QDPr8aRSElmzuJJSdwD0HM1YkXLsNxi6vrcmaCOGA50scldHIAI3vnHN2OM/d6VaWkSFWZQM48Ush3OPPONh0GVUZ2rOqltkAONs8kX0GOo9PqKwcKs0j/RySNNLGMlpMasMSQQo2HUZxnbnUnhps806ZRdYPLXlEx54K7j00t8a9w9nGYDvZuuQsShQPQF9R/wAOmpxptwAOe2fX/wAZ+lY50PhJP3gMfHYfiR9KiWw2jjwG0G7oJCOsrNIfPkxP5VsosEY8MaqOXhQDrjyHUfhWe5twF2HVT8srn8BXu9h/RtpG+Nsc89P69abornaziqfYr7QGDrbSEMMAgmHWpBzkEBga3rRYGhiWRMnQoOVJyfd3xnqDWr2mtGkt+JxRpqke3KIoxks8TKAPwqelhAjJ0glU223yBkfjU7Qr0vZ6wfdMRMdwUPdscgEeROxH1FRF/wBgpVJe3mVif1wVY/xoQzfNsVcDwyPugGGAEwTk8gmk5+X5CtODhUmhXRyjsNRUHA1NpYjyO+obj73oKTOwcu4p2fkiJMsTQn/iADST0y8alSN+TxvnbfrXkXqKgiu7YSxNskkOElGOWgZaKYgDOiMg/wDLFdSg4lIFHeKJEbk2ACQWwCR7pyCp+7zb9Wo+77M21wGa3YROfeTTmNvSSJtvoBVu6X34TL8OdScQMQM0U32i3GzTxqe+h8hcxHxAfveWzL7p3rTjmWXP3xmN1OY5B/y26kb5Q4YeXWortP2blhu4kg1RXJVmBWQaSi4xpdjqIZvD3cvPzA2qlRcVltZpI5owY2b9NBp0LqGPEq/3Mg2I046dMVr83BM42OHqLx3/AA66l/65FYJLzBJ/H/vVUg4kMK6OXic4Rzs2eRSQfdfpnkfiRq2/tuoVzM8csbquxhnhlNxLyXfrWvNe+tRjXHrWpcXwHWqTC1a56SM13X72ZvD/ALQtQDuZQPkdj+FVa64l8qtHsd4c1xf9+Qe7t1LE9DIwKoPU4LH5DzrPxcW8o1ufm1hXeKUpXTcUpSlB8hXl3uTXevYt2ZNtafaJVxNc4c5HiWMf2a/Pdv4h5Vyf2W9lDxC8DOD9nhIeU42Y5ykf8WN/QGvpvFUwwmLLy8lyYby6SJGkkYIiKWZjsABuSa+ZPaL28fiE+VytvH/ZRn/1HHIsfLfG3rm3+2rtiJc2sbZiRtLYP9pIvPP/AC4z9X/dNRnsn7F6yLy4Xwr4olbGNj/atnbGQdOdjhm3C75NMaR9mfs/04u7xfFjUkT8k6h5c83OxCHYDDHfArsNrbl9zlU8t9Tep6genM+nKvHDrTIDMMLzVT13yGbO/MkgHzJO522bi6ODpBIG5wMnHXAHP4dcEc8VNNsjyhcKgHkMch5f+PQ1DcdhaJorsf3Z0zDqYWOG/wADaX+Ct+tUwYFdNjs2GDA532KsD9DUbxftB3LrCkMlzcMuvuotIwu41uzkLGpIIGTk4OM4qJUJeZMr4cZ2IPTbf6VkZQRg8qpnF4ReXdrBdo6wSW7Si3Y4DTKyZSUqcPoQ5C5IO5301t8BhFndvZJnuJIu/gXJPd6WCTRjPJMsjKP2mFQLTQ0pQc97Q8bdLy5hNwlnGEhLSY13EgbWFFumCMkgrnDEEbLuDVp7N8bgnUpE8haIKHWZXSbBHhZ1kAY6sHxY3wag+I2+OJ3FwlsLi4htbful1KjYkkuFk0lvCDhAR8x1qS7P2E7XEt5dKscjxrFHCra+7jVmfxuMB3ZmJOBgAAb7mptFidQQQRkHYg8q8XEWpGXJXUpGRzGRjI+FZKVA1roaYiFTVhcKmNj0A+Hn6VE8RsEghMxfT3SF3cnHLxM2RuMtnOP1386kOOcWS1geaTOlcbKMszMQqKoHNmYgAetVNuLm8litL+0mtA7iaIGRHSbujr7qTSNjycp10c+hD97LpnvZr5MvdBSe8AwkQH6GJl5LsSxI2Ld5y0itHt12BjnQ5zsMJNjVLFjkH6zRf5lySCd8Xjiq6gqAAu3InkoGNTHzA2265A5E1pQytbNobJi6E76QOoPUY5jpjP3lWp2PmeS3nsZ3glTIYeJM5SRD7rxnk2Ryb4jzFbqXuN1bUp3B9PX1HX+jXbO3fYqG6h/VUZZHUZaFjuWTHvRt99P4huN+D8U4dNA7o4CzR+KRV3VhviRPPbc42KnV1OMXJxzJn4ua4eEhJxPI51H3F9Up2M7HScSdhBLFGFGXDli6+elQPEvLfI5gV1zs37IbO3w0+q6cf8QARfKMc/4i1YpwM+XVOS9kOxt1xJwYxogz4p2HgG+CEH329Bt5kV9E9muAQ2MCwQLhRuSfedjzZj1Y/wAgOQqTjjCgBQAAMADYAeQHSvVbExk9NTPkuXspSlSoUpSgr3YLhdvb2MAtR+idFk1H33LgEs/7R/DGByrQ9qXan7BYuynE0v6OHz1Ebt8FGT8cedRfsK4mZeG90xy1vK0f8Jw6f6iPlXKva32hN9xExxHXHCe5iC76mJAY/Ev4f4RT2nSM7IcEN9Pqk/sYwNe5GeemMHmNWGYnngOeeM/QvAeHhuY/RodxgAM4xsANtK4Gw2yAvJN6B2W4U1ukEMYBXDGaRcEq2Fd5gMZcDChfjD5MK6MeKRGCNbR1dXXCtGwYBBgE9d8nGTtk7kbmr3xE+mzdXTSv3UZ26t0ODg48wCMHnkgqdOQa2eGyYBRl0uvvDcgjoyk8wfqMYNa9javBgAa0bGce8pxgZycuuMcyWGwyw92VqirzFEFGAMDJP13P41Tu17fZ5+9aVoILmNYJbhcZhaNi6HJ2QOrOmo+6xQ9auleZEDAggEHmDuKDm/COEQ3U0iWlxcG2iCSR3HeNJougWBMLyZ1gxkh13Q5xzzVv4J2fMMjzSzyXM7qEMsgRcIDnSiIAqDO56k8ztUyiADAAAHIDYV579dRTUNQXUVzvpJIBx5ZBGfSgyUrC12gxvnJ0jGSM5xjb12rUtuKhpp4yNKw6AWJxkuusjcbYGnfP3unUI62OOLT+tlCf8M1x/wDKrFVbBA4ufNrEf5Zj/wDL8aslApSlBzrtRYSC5mtw5xeBbm0Zjsl3baXMe/JXCKcfv4xXni/H14gLWCGKZbxLiKV1aKRPs/dnMpZ2AUjTqUYJ1ahV54twmO4EfeA5jlWVCDhldDsQR5jII6gkVvYoFaVxaGRvGcIvuqDuW/WPwPIdCM88ad2vxwcHGxxt/wCKCEs5+4fumI0H3f2cnA+Ck7DyJAy3iIpntP7GGRFltxieLJhI69WhPmDuUB65XkwFXy44cgjbJ33ZnbGScYJY5G2NtiABtsKx8NmE0bRybkAb9Sp91gcA5HngcgQACKD5r4Dxk2NzDewDERbDxgnAOPHGfTByvp6ivqLht6k0SSxnKOoZT6GuB+0bs6La7JIxBdHS+AAFm3ZXA6aveHrrHJasvsK4+y97w6YnVGS8Xljmyg59dQHlmo/el7NzbsFKUqVClKUClKUHzH2T7XGwt+JIpxJMqCIeTeNWb5Kc/IVB9irQyXaYGdPiP+lRn9piBnpnPSoziI8Zq3dgrbAyc5kOMjOcYZf9Il+ZT0qeLzJWTOazsd27HW6pE0zEAMNm5DQMtq9NRJk9NQHSo0dmXaV7u0ZbeYtq0MmYJDv/AGqbENg++oDDUfE4OBL3RKwQwjZnxqxt6nB1LjLHYA5xnAOMVJWUEkWE8DR+eyuvXcAaWGfIL8DU5XdUrXj413dust6I7Zs6SpkDLqzgaW21auYGM4PKq/xjtM7vcJ30dhBBKIpJpCrTuxUOohQ+FQykEMdRO/h2NR8fD7leITgW4uJ9XeRXd05MMUDjCoiLycMGBCgZAyT57VpIPtM9xNZCa/ttEDG2wysjr3iuglZdJwcEE6gOuDvVC4cH4vBcoXglSVQdJKncMOYYc1PofOt6q52WsZu+ubqeMQtcd2FhDBiqRBgpkK7GRtZzgnACjO1WMig8yPj57D1POqZ21umiSO8Cus9uzeFVLrJGSBJHt0bwFWPJgu3OpG4upEJW8RHizlJoteoEEaVMQy4f9pCR4WPh5VsWsn2yGSORGiB05UMpYo6BgDsVGQWUgZxjZutB64DKk8WrTjx6yA5ZMtiVWRsLqBDBuQ5kdK1eFoJJLqFxHrLK0jRHIbUgULJlmOsKuk5xqUAgDOK1OxwS0nuOHAKoU/aLfAxqhkO49THJqX93RVuxQc74zxJ7fjAKgSMbIqkMYOpnM8YUNzEeot7xwoAJOel64XI7RKZdPeY8egEKG6gZOduWTzxnbOKp17Y6OOweLKTWsxK45EGPVv5HSD5gg7+Vl4dmORk/SMSTrdt11YBQ9Nym2FGPD06hL0pSgUpSgUJoa572xnmna5tGTU0fd3MMSMyC6twQs8TkHdtWoYG28e3PIWyz4jbXbuI5BL3DYbSSUD8xv7rMuPXSfI1CdpOPxwTgQgz3CjLQxndQefesfDEDzySuSAcMcAaj3V9ZxwSMLSOEyxwiyijOpFlcIAkobDOudRATScN8as0fCre2gKRqkKc88vEepbIZmJ65yfOgpvafsfNfQtLdyIZCuIo4siGHO6tqPilbUQC5AAUtgDeuSW3E3gkiukykqN3bg7lSpwpbz6qfRsV9G8GYPE0TDZfDgjB0MNtsLgcxyHu/M8O7ecJ7q8mixhZ1L9B484c/EsDJ8GWovrfwvh70vlr2vuyFYOjBhkAxg+v3cGpfh/bxdQW4UJn76k4H7yndR65Nc37DXbPCiNzUYP8AXxDD5VdZezomj934Hkfl9fwrm/U5cc7Jd6dXLh4csJbNbdGRwQCDkHcEfhX7XOuwXGXt5zw65J5ardj1HMp9MkfBh5V0WuhhnMptyuTC4ZapSlKuo+OuMJ4x5kfzrpns34eHkjHRd8Z26Y/BYz/GfOuecRXMy45gEj4jcfjiux+zKBY0eQ7Afkg5/wCEL9KcP4ttjln86vEaPJcuyEARjQuoMVOnZhkKv3ifvsPCMrmpu1dyPGoVvJW1L8QcA/UCoDs4ZBH3ixrJr3ZldQ5PXbcHcnnIflyqyIcgHGPQ8xRro/jXD5JkCx3EtuQ2dcQjJIwRpOtWGN88uYFOB8GjtUKpqYsxeSRzqkkc82dupwAPIAADFSNKBQmlYL5ZCjCJkV/us6llG/VQyk7eooI1reOSKcEyorKdbOXGnIOpk7zIUb52GNvSt7hhQxq0bawQPGfebGeew5HO2BjcYFV644fMwCvLFcTqVYJtCiqHUOdILtuoIBOdmYdam+B8KFshQSSPk6suQd8AHGAAMkZPmSTzJoOUe2ntK0F9arAzRTwxs5mUBjplyojCnZs6c77DI61Jex32hT3sj2t2Q8ioZElAVSQrKrK4XAyNQwQBtnNb3tW9m54hi4gYLcImkq3uyKCSBn7rAk4Prg8qoPsrjkj42VunEUwQqyPhSxKrpQAADOnScelTImOj9sYi/F7CMMUMltcqGGcjZT0IPToQcHmOdSH2GQLCkt1LA3IIrRF3HeeAMzq5yAwHhbO4ySar3tN4kbbinC5gyLpSfBk9wkhRpJyNOcgas4GrODjFX0XJkkBjKNGdKnchs47zIGN/CV2OOfyqEN+3i0qq5ZsADLHLHA5k9T61kpSgUpSgVAdpuDySyW1xBpE9vKCNRIVonwk6EgHYqdQ25oKn6UEFa9lYVn+0O000gZmj76VnSPVnPdofCvMgHGQNs1MNbqWDlQWGwJG4+HlWWvE8KuCrqGU8wRkH4jrQQ8EyrdEKwIbIIU5APvDOCQp2bmBz+90oPtpscGKfHJtz10sAr43392Pp1NX/AI0ixmFgFUIwx7owAQTjK7bZ5FfnyqH9qVtqsycDb+Q7zzGfEg23+Gatj7TPHlzTsxEECuPvOwPlzLH6FzXYOBnKgY/rn8hvXG+Gz6LdDkH9Jz6EnSTt64autdmrwaF9R1/6/wBflXO4/wAt26nPPs46ZuM8DgkdHkjDOhBRwWV1IOoaSuD/ACPWt7hd/kmJ2y45EjBYevTOOeOfP0C7kzzOfKq1xC4ZGEiHdcDy+Ofn0+FZ8s/ptPj47yeKvFK0+EcQWeJZF67EeRHMf16VuVnllm2vZZdV8izLm4j9MH6NqP4A12Xswuiz+KY/xMsfmPzHxFcYuJMXCnc4U8hk7hhn8a6hwztRAsKIe9DZX+5mx4W1HcIfL1qeL8UbHLf5ZOq8IvGEaBopd/v7OpyeeRI7Y+JNS9VbgvbazlMcKSOZWAUKYZxkgb+JkA6cyajoe2bzlJ1aGzsRIVMt0yiWUo2lkjTUBGMggsx1fsijWWPi/ae0tXVLi4hiduSu4Bx5kfdHqdqlkYEAg5B3BHKqL2QhhN5xOOURySyyCUOQG7y2kRViCnkVUqy4H86kfZ8+mO4t1bXFa3DwxPnOYwFcJnqY9Rj/AIKC1UpSg0bpGVgU0AFtTMc8wMdPMbZJ2x1qDsp5J5xJC7vEQkqP4e4wWdHjGDknu9wRkElG5Dee4rw5LiMxSZ0NjUoONQByVb9k8iOoJHU14e1ZW1LkqqaVRcD652bYAAHlvzzsGvxbtFDbuiOd2YA7qNIP3jqIyOZ2ycK55KcVftf2XhS6iv4I2F0ZPeDZRjpwNYLADwg4wVzgLkFgaleIRpLcW8c6BpGhdmIZ4wNBjGDjdhmRl54Ku4OQxFSZnaRUHdrjvCGXBJUIW0sCQF95VI25H0oKF2uvxLxPgcigeJp1w2MBgFQ7gkEA9QSDjYnarjw7gSPItyVaKbkWjfHe4O5kwMSK3TIyBjGM4HFO0va8yXltcCNpLW0u5O7kOkNKpKMyDG2FVcL6Mud6752d43DeW6XEBzG/LIwQRsVYdCDQSVKUoFKUoFKVgvryOGNpJXVEUZZmOFA9SaDPX4y5GKpPF+2sU8caWM6iSW4S3MjIQYRIGbXokAzkIQpI0kkc6/bKSewvobea5muLe7VhG82kvHOg1FdSqMq6ZwDyK0E7xbh6JGxRFDdSB4jnbchlY/U/A1h7VqHsmPQhDnONiQDncdCetbHFLBBG5Gon1eRuZ32Icf5fp0w8Sb/cM+USHbblp9V/lUz2Pnk3mm1j3++rfVifyIrqfBr/ACiEctvy5H8d/j+qK4vxSXEZHlK2PgrbVeuC8Q/Rrv09f6/8Vzuolwy7p811+mymePbfiOkPxTYAnP8AX1qE4jf6uv8AXL6/zzUEb877/wBf1+da0l0fhWvnyZZTTYw4sMFw9n/Fgly1vkaZVLL++u7fMr/pro9cI7P3Z/2haY97vlHyOzf5Sa7vXQ6W24arl9bJOTc/b5HQ/wC9AfsEf5WrrvDZSbWPr4l8PPrjkUf/AEn+Y48qlb0A/r6f8Q0j866zwds2e/3XB6H3ZFJ55HIGtjCfbil85Zf7dRsOJRaIl72MMVUBNa5zgbBcL9NI+A5VWr/hllY3DztazTyXDM6hIGmVDtrVNisRdiWJOM5OTgVY+zzp9nRhpxjdhpwcHHNWI6eZ/lUpRrqLwDsLE9sn2qExSCSV0WKRkaGOV2cQhoyPCAd1HhBJxVv4VwyK2iWGBFjjXkq8vMn1JO5J3NbdKBSlKBSlKDCbVO8EmBrClA3XSSGI+oH0rNShoPlHivBfsd2be+EwhQsEKDdkyxVoydtyRn9455YrrHsAuAtpNHyzK0oHkpVUA9fczn1r89sVzBM/D0LA6L5UlznChjhsnGPumpPs32fkhDRRI6I7MrOdBddLAhXUkroZc7DJYNsVODVprV2tNau18sbxZV1KGHowIYeWQdxtg/OtisVrAERUBJCjALEk7eZO5+dZaqqUpSgVDdouDfaWtiWXRDMJXRhlXAVgAfVWIYZ2yoqZr8dcgg8iMUHMZZLa8aaa4k7s3ui3slQEz6IXJS4CjxbykuG5BAu+5qfsezl5JcQS39xDIttlokhjZNTldPeSlidwCdhtvUr2a7J2tiuLeIKSAGkY6pGA5BmO+B0HIeVTZFBTeOdlI1V5Dd34yc6ftcmjc5wFZ1UDyGfhWnxXsmiWmWub5xpQaHupDHklRy1Dl036VYONW7qgAllfJxghflvGgI38yB61h7dzhLQ743Bz+6C35gdamex8xcXxoj08m1MB8x/PNS3BOI+EDPKtPtXAkcgjUjEepB54DkJ88ZNQsMxXlWPl4++abHDy/Ty2vwvxjesU3EvWqj/tJvOs3DoJ7qQRW8byueSoM/Mnko9TgVqzpr+23erml99llu1xxSIj3YVaVj/CUQfNmz8jX0HVO9mXYscNtyHIa4lIaVhyGB4UU9VXffqSx9Bcq28MZhNRocvJc8t18idoG0XKv+63+E/9q6v2WTXFNH55xz+8ux29a5T2pTxIcc8j8q6F7Nr7PdZ+/HoP7ybflTgu+KM/JNc2UdL7IW0U0Qd4w7bEGTLkZGcAuz8j5McHy5VbBVH4DbATSROXClvDpcpnPjVcqqswAJGnW3I7AVdIIVRQqqFUcgBgVZq5e2Slat1xCONkR3UPJkRoWAZyASQoJ32BqjQ9te9MVxNcRWNtrYLC2HupjGxVxIBnulDDcKGPLcUQ6HSsFjeRzRrJE6ujDKspypHoaz0ClKUClKUFJ9ptorLYHSMDiVvkY2OpyDnzzn8auwFVvt3Dqht/2b60P/8ARGv86smaBSmarnGe1KoWjgRppBoyVVmjTvJDEpYqDncOcD9Q8sigsZNK51xK9mkkuLdtM08kfdiCJmdITrZo55H2W30hlPLWTECOmOhQKQqgnJAAJ8z1NB7pSoHjnaPupBbwxPcXTLrES+FVUkgPLIfDGmQfMnGwNBPV4mQkEBip/WGMj4agR+Fa3CZZGiXvjEZeT90S0YbyBO+w896yXaOcFJAmOepQynlz3BHyP1oImdHa4ijdlfSQ+dKhgBvuNRzuo3Crz59DBe0268KJ0+8TsNJIV+m/gLdflVj4OWeSSRtugwW05O5IyB90Lvg8/eNcy9q95qSSQggK2lemTgjbwgnMav1PMeYq2PyRJ+yfsmrRz3d1EjtcEaA6qwEYAIODyLc/pVruPZ5wx/esoP4V0/6SKkuyto0Vnbo+7iJdeNhqIBYDyAOw9AKlaqKrB7N+Fociyh/i1MPoxIqw2HDooV0wxxxr5IoUfQVs0oFKUoPlHtHBmLV+q357Vn7B8S7tivVWEg+oVx9CKUrH0f8ARu9T45v+O33ZIaKeM6Sw0sRzwAzqTuNhhuYYb+6dsWrhdumkSKzOXUHW5JYg7jyCj0AA9KUrI1eT25/JwSKWTjOrAuYZ0miuGBZ4x3UU0Sg7kIGByo6E1+9k+OQlPt9rw+R5rxj3pVoFxKioGUF2BCM+o5HMgkjcUpRRcux/C5LeAiXSJJJZJnVPcQysWKL5gZxnqcnrU3SlApSlApSlByj2/wBrctBbNC57oS6XQNpy7ae5Y7jOCD8CQfUT3aPiE1pa2EDyFpZP0MkgzlmFvIM55/2ug/KlKDDxXiMkWqVpTBaWxyzAM+rP2do1Cg6vcMy42UErscV74B2bleNVDPa2+hU2dWvZY0zoEkqjTEoDN4Uy3iJ1Ak0pQXHhnDIrdBHDGsaDfCjG55k+ZPUnc1t0pQVXtIzzXltZd68UUkUkrmI6ZJDGY1EYcbxrhySRgnAAIqp23CIZYpruee4FnbTyopMjtI9soVZI3YHWU79CQDk4BHI0pQSfYlLWa+efhsaxWscJhlKL3ayy6lZfBsfAobxkDOvAzvVp4tPJCp8YZXJCjGJAcE4BBAbbbcof2q/aUGR07i3x948yP1mPiPy3Py6muR9q5ftPEbPh4ACrNGZfVnAlYeoEQUbeZpSp/S0dxpSlQqUpSgU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xQTEhQUExQUFhUXFx8YGBcXGBgaFhwcGhsbGRgcGh0bHyggGB4lHBwdJDEhJykrLi4vGh8zODMsNyguLisBCgoKDg0OGxAQGywkICQsLC0sLCwsLCwsLCwsLCwsLCwsLCwsLCwsLCwsLCwsLCwsLCwsLCwsLCwsLCwsLCwsLP/AABEIANcA6gMBIgACEQEDEQH/xAAcAAEAAgMBAQEAAAAAAAAAAAAABQYDBAcCCAH/xABHEAACAQMCAwUFBAcFBwMFAAABAgMABBESIQUxQQYTIlFhBzJxgZEUQqGxI1JicoLB8DNDkqKyFSRTY9Hh8bPC0iU0c6Ok/8QAGgEBAAIDAQAAAAAAAAAAAAAAAAECAwQFBv/EACcRAQEAAgEEAQQCAwEAAAAAAAABAhEDBBIhMVETIzNBIjJhcYEU/9oADAMBAAIRAxEAPwDrFrbzv45JioO6xxKoAHTUzhizfDSPTrX7xCeaIal0yr1VvC/yYeH6j5ipC29xf3R+VeL0ZU/Cq5b14Wx1vyx8M4ik6a0PXDKdmVhzVh0I+hGCMgg1t1R+CXPc3oTGFmGk+RZQSpx0PMfP0q7swHM1Xi5O+L83F9PLT9pWvLc491Hf4YH4sQKxx3bnOYJF+LRH8nq7E3KVj78ddvjt+PKsmakKUpQKUpQKUpQKUpQKUpQKUpQKUpQKUpQKUpQKUpQKUpQY7f3F/dH5V4uZMCv2FgEXPkPyqFv+JDfBrFy5zGMvFx3Kq9xq6VJo5CQO7cNknAG+Dk9BWDjftRiSQQ2UEt3M3u4BCnyI21Mu/MDHrVM7adp+7lLKVyoOkkBtx1AOxOSMbc8VpP7QDbho7LSoSUM9wdJmuY8aWLhxqLajq55AHTSc4umxtlvy2erslmP7kTfGO13GgwEjWtnk+6TGzjJwMjLEddzgeE5IqJ4T2p43dtItrJ9pCAFxpijYZyP1geYO6mqJdzN3nikdyBgO5YnTzAG7ZUbN9dqnfZz2mNnfxu2e7c93J+6fT0O/yFbdwjT7rtcrbt5xKzIF5BIqnbTcA923os2CUb94uD6c66N2e4/HdQ9/ZkkKcS27YDKR7yjfCNjcfdb0zqFlliV1KsAysMEEAqQfMHYiuXWnZs8M41G1t4ba6Rv0e+nKeJ0HwH6RfQMvI5FfRb3OoWlysiK6HKsNunxBHQg7EdCKy1XLS8WLiMluMgTR9+B01jwvjy1DDY8wx6mrHUqlKUoFKUoFKUoFKUoFKUoFKUoFKUoFKUoFKUoFKUoK/wAXvAEVckEKM+XIfjVA45xBhnSedWLi3EcqM42/7Yql8Vkzk1yeoz7stR3Ok4uzDdUDtMGL68ZAypxg7EHVkeo5H0PLFQcTFd+vln3lOxGOoIz+NTnF2AmGs+FgR1AzkY36evpmoS4iKuVwRpzgHZuZGMehyPrXT4PxzTldRfu3bbulGjGQTHhlcZ8Ub4wvPbBOOXUjlitRIXdsKrMxwQBknpj8xvVz7LdgLi7YYYwp3esFw/uNksoBA3yRty8Weta/Zq0S0vIZbiQKIpCWzqGVKjuQRuVDMceQUNvtWWsPt3v2dNP9ghW5XTKmYyCcnCHSM46jGPlW52mttQt3x4o7mNlPlqJib/K5ra4Af93i6nSCx5eI7vn115z65rJex6mjXoG1n+EHH+Yr9DVKiOccZ7QKeP29v9+OWMAjloa3mLA+uqRfpXUq4PwOMXXaV5lOQly/+GKJkz8CwGPjXeBUmtFKUoFKUoFKUoFKUoFKUoFKUoFKUoFKUoFKUoFKUoOT8TnyNh0+f0qs30tTPEJarvEZNia4c85WvSZfx45FS43atKwEaM7b+FVLHHXYDNRFzI6yltTiQEEkhkkVhy65BHnzrqPslb/6sv8A+GT/ANlXH26dnBPYm4VQZbchtQHiMZ2kBPUDOr+E11+D+kcPqfyVzniftV4g9nGiuiEgpJOo/SkjcDyQleoG5DYxVFsphqYOfC40udycHr6kEA/KsnCB3jGD/ibL5Bxuh+Z8PwY1orseWCOYPPbmKzWeGHG6r6N9j3HTJbmGU/pIyUbJz40Azv5OuGHmRKelTXHO1Hc2stwuCZG7u0XlrJGA+/Nc6m/dXI51wTs5x42zLMctF4YrqMYy8YOU2OxJUMhz02+9mrc323jnEFZEeC1hGEYjaNHG7A+68rDIGMgbeW9fc8J1McvK4eyXsoINd0xJdwVB+JBdj6ll/Ouk1g4fZpDGkUYwiKFUegGBv1PrWeowlk1TkymWVsKUpmrKFKUoFK/CwHOsRu05agfhvUbidM1K1vtWeSk1+rI56AfU1HdE9tbFKxePzH0P/WvJL+a/Q/8AWp2jTPSvALen5U1Hy/EVKK90rH3w65HyP8qCcHz/AMLf9KDJSvKSA8jXqgUpSgUpSg4det0qucUmqXv5sZqr30+a4/HHoOXJsdku1CcPvVuHRpFCMhVSA3ixuM7dOVdEvPbfYNGym2umDAqyMsQUgjBBOs7Y9K5Hwzs9dX0jraxGQoNTYKgDOcZLEDfBqUh9lXFWP/2un1aSIfkxrq8c1jHE5rvOoHi/BprbupGQxLLl4twSFBypBHPYruM/WvHHSrsky/3y6nGwxKNpdugLeIfv1e7n2RcR+z5KQvKpAUCdi+jloUFdAGST7w/DetcV4BLwu7ijuoopNSq+CC8ZDHBAzjJUgg/hzFZdsTR4FasysW2jKkMTncc8ptuykBh8K+jPZdw1LfhsSrIsmSzs4PhJJ2x5DSBVOm7PPdlTEzvjBZyFSAKDnQEU6Nhnw5ctkanXFZOBcCit8yRyS3RcgRxRMVtiQMHRjUX8yy6gvItsTVdL929bdJvOMouy+NugHL69flURf8Rn06mZYV83ZY1+ZbxD6GvVnwGZsiSXukP3LYd2Tn9eTeTV6qwr1Nwnhy5DwwysPe1J38m3LWSGY8z73mar2b9pmcx9RVZe1Ntqw19CzfqwrPcn6oFFZV4yCMpDxSX1jtNA/wD3MKs8XG4YxpggwB+qEVfomph81qOu+3GjOVgX4zbn5MqYqZwz4LyZ/KMTjFwvu2nGPnHbD8mr23amVRmSHiCD9u3dv/RyK1732ksqMwMGFBOA8ZJwM7fpCT8hWe07fyPgjuGBAONXi+iFz+FX+jr9K92TDL29tW8HfBXzuJQ8beoCyb5qw8P7QWr4/SgeRYY/L86r/HO1Dyx6Xgg0nn3qjSen98oBqk8VgtFGp7SaEN/fWbd2Nt86MlH+AA+O9U+jFpnlrW3eLVlIypBHmN6zaq+d7C6uIn12F+su+O6lzbzE7HTpOUfby+OKvfAe3skmIrlCk3LSRpZiOejpIevh5YO1LjcZ4RJv26X3grzHLkZ9ar8PFFdcowI/L5dP65VhHFTp54P4jB/H+ufOsF5ZL5ZZ09s8LUkgPWv3VVag4uBz5Hy/l/1/KvM/Gc+n9c/h8PlVvrTR/wCfLaz5rDLOoB3/AKFVX/bpG/nyH8/jWndcZY9cn8P6/wC/I86Zc+Mi+PSZ2pu94qVbKnkOR/Dfp+NTdldrKgZeR5jqD1BrmdxxDOcf+PT+v51KdheMfp2hJ2cZH7w3/L8hWLi6nefb8s/N0fbx909xf6UpW85pSlKD5r4tPvVfvJcDNbvEJvEfjWx2L4Gb+/hgIzGD3kp8o13IP7xwv8VaHFhuuty8nbNuyexzs99lsFkYYluT3reYUj9Gv+HfHmxq91+KuBgchyrQ4/xmK0ge4mbTGgyfMnooHUk7Ct5yr5r943xmG0iaadwiL1PMnyA5k+lcU7Y8VSa5j4jeApFGoW2tAqtNJnUytKWBWJT7w1A50+EHGTVe1Hbue7uTO49wnuImAMcQ6MVOzydctkA454AFv9nHs8adhe8QDPr8aRSElmzuJJSdwD0HM1YkXLsNxi6vrcmaCOGA50scldHIAI3vnHN2OM/d6VaWkSFWZQM48Ush3OPPONh0GVUZ2rOqltkAONs8kX0GOo9PqKwcKs0j/RySNNLGMlpMasMSQQo2HUZxnbnUnhps806ZRdYPLXlEx54K7j00t8a9w9nGYDvZuuQsShQPQF9R/wAOmpxptwAOe2fX/wAZ+lY50PhJP3gMfHYfiR9KiWw2jjwG0G7oJCOsrNIfPkxP5VsosEY8MaqOXhQDrjyHUfhWe5twF2HVT8srn8BXu9h/RtpG+Nsc89P69abornaziqfYr7QGDrbSEMMAgmHWpBzkEBga3rRYGhiWRMnQoOVJyfd3xnqDWr2mtGkt+JxRpqke3KIoxks8TKAPwqelhAjJ0glU223yBkfjU7Qr0vZ6wfdMRMdwUPdscgEeROxH1FRF/wBgpVJe3mVif1wVY/xoQzfNsVcDwyPugGGAEwTk8gmk5+X5CtODhUmhXRyjsNRUHA1NpYjyO+obj73oKTOwcu4p2fkiJMsTQn/iADST0y8alSN+TxvnbfrXkXqKgiu7YSxNskkOElGOWgZaKYgDOiMg/wDLFdSg4lIFHeKJEbk2ACQWwCR7pyCp+7zb9Wo+77M21wGa3YROfeTTmNvSSJtvoBVu6X34TL8OdScQMQM0U32i3GzTxqe+h8hcxHxAfveWzL7p3rTjmWXP3xmN1OY5B/y26kb5Q4YeXWortP2blhu4kg1RXJVmBWQaSi4xpdjqIZvD3cvPzA2qlRcVltZpI5owY2b9NBp0LqGPEq/3Mg2I046dMVr83BM42OHqLx3/AA66l/65FYJLzBJ/H/vVUg4kMK6OXic4Rzs2eRSQfdfpnkfiRq2/tuoVzM8csbquxhnhlNxLyXfrWvNe+tRjXHrWpcXwHWqTC1a56SM13X72ZvD/ALQtQDuZQPkdj+FVa64l8qtHsd4c1xf9+Qe7t1LE9DIwKoPU4LH5DzrPxcW8o1ufm1hXeKUpXTcUpSlB8hXl3uTXevYt2ZNtafaJVxNc4c5HiWMf2a/Pdv4h5Vyf2W9lDxC8DOD9nhIeU42Y5ykf8WN/QGvpvFUwwmLLy8lyYby6SJGkkYIiKWZjsABuSa+ZPaL28fiE+VytvH/ZRn/1HHIsfLfG3rm3+2rtiJc2sbZiRtLYP9pIvPP/AC4z9X/dNRnsn7F6yLy4Xwr4olbGNj/atnbGQdOdjhm3C75NMaR9mfs/04u7xfFjUkT8k6h5c83OxCHYDDHfArsNrbl9zlU8t9Tep6genM+nKvHDrTIDMMLzVT13yGbO/MkgHzJO522bi6ODpBIG5wMnHXAHP4dcEc8VNNsjyhcKgHkMch5f+PQ1DcdhaJorsf3Z0zDqYWOG/wADaX+Ct+tUwYFdNjs2GDA532KsD9DUbxftB3LrCkMlzcMuvuotIwu41uzkLGpIIGTk4OM4qJUJeZMr4cZ2IPTbf6VkZQRg8qpnF4ReXdrBdo6wSW7Si3Y4DTKyZSUqcPoQ5C5IO5301t8BhFndvZJnuJIu/gXJPd6WCTRjPJMsjKP2mFQLTQ0pQc97Q8bdLy5hNwlnGEhLSY13EgbWFFumCMkgrnDEEbLuDVp7N8bgnUpE8haIKHWZXSbBHhZ1kAY6sHxY3wag+I2+OJ3FwlsLi4htbful1KjYkkuFk0lvCDhAR8x1qS7P2E7XEt5dKscjxrFHCra+7jVmfxuMB3ZmJOBgAAb7mptFidQQQRkHYg8q8XEWpGXJXUpGRzGRjI+FZKVA1roaYiFTVhcKmNj0A+Hn6VE8RsEghMxfT3SF3cnHLxM2RuMtnOP1386kOOcWS1geaTOlcbKMszMQqKoHNmYgAetVNuLm8litL+0mtA7iaIGRHSbujr7qTSNjycp10c+hD97LpnvZr5MvdBSe8AwkQH6GJl5LsSxI2Ld5y0itHt12BjnQ5zsMJNjVLFjkH6zRf5lySCd8Xjiq6gqAAu3InkoGNTHzA2265A5E1pQytbNobJi6E76QOoPUY5jpjP3lWp2PmeS3nsZ3glTIYeJM5SRD7rxnk2Ryb4jzFbqXuN1bUp3B9PX1HX+jXbO3fYqG6h/VUZZHUZaFjuWTHvRt99P4huN+D8U4dNA7o4CzR+KRV3VhviRPPbc42KnV1OMXJxzJn4ua4eEhJxPI51H3F9Up2M7HScSdhBLFGFGXDli6+elQPEvLfI5gV1zs37IbO3w0+q6cf8QARfKMc/4i1YpwM+XVOS9kOxt1xJwYxogz4p2HgG+CEH329Bt5kV9E9muAQ2MCwQLhRuSfedjzZj1Y/wAgOQqTjjCgBQAAMADYAeQHSvVbExk9NTPkuXspSlSoUpSgr3YLhdvb2MAtR+idFk1H33LgEs/7R/DGByrQ9qXan7BYuynE0v6OHz1Ebt8FGT8cedRfsK4mZeG90xy1vK0f8Jw6f6iPlXKva32hN9xExxHXHCe5iC76mJAY/Ev4f4RT2nSM7IcEN9Pqk/sYwNe5GeemMHmNWGYnngOeeM/QvAeHhuY/RodxgAM4xsANtK4Gw2yAvJN6B2W4U1ukEMYBXDGaRcEq2Fd5gMZcDChfjD5MK6MeKRGCNbR1dXXCtGwYBBgE9d8nGTtk7kbmr3xE+mzdXTSv3UZ26t0ODg48wCMHnkgqdOQa2eGyYBRl0uvvDcgjoyk8wfqMYNa9javBgAa0bGce8pxgZycuuMcyWGwyw92VqirzFEFGAMDJP13P41Tu17fZ5+9aVoILmNYJbhcZhaNi6HJ2QOrOmo+6xQ9auleZEDAggEHmDuKDm/COEQ3U0iWlxcG2iCSR3HeNJougWBMLyZ1gxkh13Q5xzzVv4J2fMMjzSzyXM7qEMsgRcIDnSiIAqDO56k8ztUyiADAAAHIDYV579dRTUNQXUVzvpJIBx5ZBGfSgyUrC12gxvnJ0jGSM5xjb12rUtuKhpp4yNKw6AWJxkuusjcbYGnfP3unUI62OOLT+tlCf8M1x/wDKrFVbBA4ufNrEf5Zj/wDL8aslApSlBzrtRYSC5mtw5xeBbm0Zjsl3baXMe/JXCKcfv4xXni/H14gLWCGKZbxLiKV1aKRPs/dnMpZ2AUjTqUYJ1ahV54twmO4EfeA5jlWVCDhldDsQR5jII6gkVvYoFaVxaGRvGcIvuqDuW/WPwPIdCM88ad2vxwcHGxxt/wCKCEs5+4fumI0H3f2cnA+Ck7DyJAy3iIpntP7GGRFltxieLJhI69WhPmDuUB65XkwFXy44cgjbJ33ZnbGScYJY5G2NtiABtsKx8NmE0bRybkAb9Sp91gcA5HngcgQACKD5r4Dxk2NzDewDERbDxgnAOPHGfTByvp6ivqLht6k0SSxnKOoZT6GuB+0bs6La7JIxBdHS+AAFm3ZXA6aveHrrHJasvsK4+y97w6YnVGS8Xljmyg59dQHlmo/el7NzbsFKUqVClKUClKUHzH2T7XGwt+JIpxJMqCIeTeNWb5Kc/IVB9irQyXaYGdPiP+lRn9piBnpnPSoziI8Zq3dgrbAyc5kOMjOcYZf9Il+ZT0qeLzJWTOazsd27HW6pE0zEAMNm5DQMtq9NRJk9NQHSo0dmXaV7u0ZbeYtq0MmYJDv/AGqbENg++oDDUfE4OBL3RKwQwjZnxqxt6nB1LjLHYA5xnAOMVJWUEkWE8DR+eyuvXcAaWGfIL8DU5XdUrXj413dust6I7Zs6SpkDLqzgaW21auYGM4PKq/xjtM7vcJ30dhBBKIpJpCrTuxUOohQ+FQykEMdRO/h2NR8fD7leITgW4uJ9XeRXd05MMUDjCoiLycMGBCgZAyT57VpIPtM9xNZCa/ttEDG2wysjr3iuglZdJwcEE6gOuDvVC4cH4vBcoXglSVQdJKncMOYYc1PofOt6q52WsZu+ubqeMQtcd2FhDBiqRBgpkK7GRtZzgnACjO1WMig8yPj57D1POqZ21umiSO8Cus9uzeFVLrJGSBJHt0bwFWPJgu3OpG4upEJW8RHizlJoteoEEaVMQy4f9pCR4WPh5VsWsn2yGSORGiB05UMpYo6BgDsVGQWUgZxjZutB64DKk8WrTjx6yA5ZMtiVWRsLqBDBuQ5kdK1eFoJJLqFxHrLK0jRHIbUgULJlmOsKuk5xqUAgDOK1OxwS0nuOHAKoU/aLfAxqhkO49THJqX93RVuxQc74zxJ7fjAKgSMbIqkMYOpnM8YUNzEeot7xwoAJOel64XI7RKZdPeY8egEKG6gZOduWTzxnbOKp17Y6OOweLKTWsxK45EGPVv5HSD5gg7+Vl4dmORk/SMSTrdt11YBQ9Nym2FGPD06hL0pSgUpSgUJoa572xnmna5tGTU0fd3MMSMyC6twQs8TkHdtWoYG28e3PIWyz4jbXbuI5BL3DYbSSUD8xv7rMuPXSfI1CdpOPxwTgQgz3CjLQxndQefesfDEDzySuSAcMcAaj3V9ZxwSMLSOEyxwiyijOpFlcIAkobDOudRATScN8as0fCre2gKRqkKc88vEepbIZmJ65yfOgpvafsfNfQtLdyIZCuIo4siGHO6tqPilbUQC5AAUtgDeuSW3E3gkiukykqN3bg7lSpwpbz6qfRsV9G8GYPE0TDZfDgjB0MNtsLgcxyHu/M8O7ecJ7q8mixhZ1L9B484c/EsDJ8GWovrfwvh70vlr2vuyFYOjBhkAxg+v3cGpfh/bxdQW4UJn76k4H7yndR65Nc37DXbPCiNzUYP8AXxDD5VdZezomj934Hkfl9fwrm/U5cc7Jd6dXLh4csJbNbdGRwQCDkHcEfhX7XOuwXGXt5zw65J5ardj1HMp9MkfBh5V0WuhhnMptyuTC4ZapSlKuo+OuMJ4x5kfzrpns34eHkjHRd8Z26Y/BYz/GfOuecRXMy45gEj4jcfjiux+zKBY0eQ7Afkg5/wCEL9KcP4ttjln86vEaPJcuyEARjQuoMVOnZhkKv3ifvsPCMrmpu1dyPGoVvJW1L8QcA/UCoDs4ZBH3ixrJr3ZldQ5PXbcHcnnIflyqyIcgHGPQ8xRro/jXD5JkCx3EtuQ2dcQjJIwRpOtWGN88uYFOB8GjtUKpqYsxeSRzqkkc82dupwAPIAADFSNKBQmlYL5ZCjCJkV/us6llG/VQyk7eooI1reOSKcEyorKdbOXGnIOpk7zIUb52GNvSt7hhQxq0bawQPGfebGeew5HO2BjcYFV644fMwCvLFcTqVYJtCiqHUOdILtuoIBOdmYdam+B8KFshQSSPk6suQd8AHGAAMkZPmSTzJoOUe2ntK0F9arAzRTwxs5mUBjplyojCnZs6c77DI61Jex32hT3sj2t2Q8ioZElAVSQrKrK4XAyNQwQBtnNb3tW9m54hi4gYLcImkq3uyKCSBn7rAk4Prg8qoPsrjkj42VunEUwQqyPhSxKrpQAADOnScelTImOj9sYi/F7CMMUMltcqGGcjZT0IPToQcHmOdSH2GQLCkt1LA3IIrRF3HeeAMzq5yAwHhbO4ySar3tN4kbbinC5gyLpSfBk9wkhRpJyNOcgas4GrODjFX0XJkkBjKNGdKnchs47zIGN/CV2OOfyqEN+3i0qq5ZsADLHLHA5k9T61kpSgUpSgVAdpuDySyW1xBpE9vKCNRIVonwk6EgHYqdQ25oKn6UEFa9lYVn+0O000gZmj76VnSPVnPdofCvMgHGQNs1MNbqWDlQWGwJG4+HlWWvE8KuCrqGU8wRkH4jrQQ8EyrdEKwIbIIU5APvDOCQp2bmBz+90oPtpscGKfHJtz10sAr43392Pp1NX/AI0ixmFgFUIwx7owAQTjK7bZ5FfnyqH9qVtqsycDb+Q7zzGfEg23+Gatj7TPHlzTsxEECuPvOwPlzLH6FzXYOBnKgY/rn8hvXG+Gz6LdDkH9Jz6EnSTt64autdmrwaF9R1/6/wBflXO4/wAt26nPPs46ZuM8DgkdHkjDOhBRwWV1IOoaSuD/ACPWt7hd/kmJ2y45EjBYevTOOeOfP0C7kzzOfKq1xC4ZGEiHdcDy+Ofn0+FZ8s/ptPj47yeKvFK0+EcQWeJZF67EeRHMf16VuVnllm2vZZdV8izLm4j9MH6NqP4A12Xswuiz+KY/xMsfmPzHxFcYuJMXCnc4U8hk7hhn8a6hwztRAsKIe9DZX+5mx4W1HcIfL1qeL8UbHLf5ZOq8IvGEaBopd/v7OpyeeRI7Y+JNS9VbgvbazlMcKSOZWAUKYZxkgb+JkA6cyajoe2bzlJ1aGzsRIVMt0yiWUo2lkjTUBGMggsx1fsijWWPi/ae0tXVLi4hiduSu4Bx5kfdHqdqlkYEAg5B3BHKqL2QhhN5xOOURySyyCUOQG7y2kRViCnkVUqy4H86kfZ8+mO4t1bXFa3DwxPnOYwFcJnqY9Rj/AIKC1UpSg0bpGVgU0AFtTMc8wMdPMbZJ2x1qDsp5J5xJC7vEQkqP4e4wWdHjGDknu9wRkElG5Dee4rw5LiMxSZ0NjUoONQByVb9k8iOoJHU14e1ZW1LkqqaVRcD652bYAAHlvzzsGvxbtFDbuiOd2YA7qNIP3jqIyOZ2ycK55KcVftf2XhS6iv4I2F0ZPeDZRjpwNYLADwg4wVzgLkFgaleIRpLcW8c6BpGhdmIZ4wNBjGDjdhmRl54Ku4OQxFSZnaRUHdrjvCGXBJUIW0sCQF95VI25H0oKF2uvxLxPgcigeJp1w2MBgFQ7gkEA9QSDjYnarjw7gSPItyVaKbkWjfHe4O5kwMSK3TIyBjGM4HFO0va8yXltcCNpLW0u5O7kOkNKpKMyDG2FVcL6Mud6752d43DeW6XEBzG/LIwQRsVYdCDQSVKUoFKUoFKVgvryOGNpJXVEUZZmOFA9SaDPX4y5GKpPF+2sU8caWM6iSW4S3MjIQYRIGbXokAzkIQpI0kkc6/bKSewvobea5muLe7VhG82kvHOg1FdSqMq6ZwDyK0E7xbh6JGxRFDdSB4jnbchlY/U/A1h7VqHsmPQhDnONiQDncdCetbHFLBBG5Gon1eRuZ32Icf5fp0w8Sb/cM+USHbblp9V/lUz2Pnk3mm1j3++rfVifyIrqfBr/ACiEctvy5H8d/j+qK4vxSXEZHlK2PgrbVeuC8Q/Rrv09f6/8Vzuolwy7p811+mymePbfiOkPxTYAnP8AX1qE4jf6uv8AXL6/zzUEb877/wBf1+da0l0fhWvnyZZTTYw4sMFw9n/Fgly1vkaZVLL++u7fMr/pro9cI7P3Z/2haY97vlHyOzf5Sa7vXQ6W24arl9bJOTc/b5HQ/wC9AfsEf5WrrvDZSbWPr4l8PPrjkUf/AEn+Y48qlb0A/r6f8Q0j866zwds2e/3XB6H3ZFJ55HIGtjCfbil85Zf7dRsOJRaIl72MMVUBNa5zgbBcL9NI+A5VWr/hllY3DztazTyXDM6hIGmVDtrVNisRdiWJOM5OTgVY+zzp9nRhpxjdhpwcHHNWI6eZ/lUpRrqLwDsLE9sn2qExSCSV0WKRkaGOV2cQhoyPCAd1HhBJxVv4VwyK2iWGBFjjXkq8vMn1JO5J3NbdKBSlKBSlKDCbVO8EmBrClA3XSSGI+oH0rNShoPlHivBfsd2be+EwhQsEKDdkyxVoydtyRn9455YrrHsAuAtpNHyzK0oHkpVUA9fczn1r89sVzBM/D0LA6L5UlznChjhsnGPumpPs32fkhDRRI6I7MrOdBddLAhXUkroZc7DJYNsVODVprV2tNau18sbxZV1KGHowIYeWQdxtg/OtisVrAERUBJCjALEk7eZO5+dZaqqUpSgVDdouDfaWtiWXRDMJXRhlXAVgAfVWIYZ2yoqZr8dcgg8iMUHMZZLa8aaa4k7s3ui3slQEz6IXJS4CjxbykuG5BAu+5qfsezl5JcQS39xDIttlokhjZNTldPeSlidwCdhtvUr2a7J2tiuLeIKSAGkY6pGA5BmO+B0HIeVTZFBTeOdlI1V5Dd34yc6ftcmjc5wFZ1UDyGfhWnxXsmiWmWub5xpQaHupDHklRy1Dl036VYONW7qgAllfJxghflvGgI38yB61h7dzhLQ743Bz+6C35gdamex8xcXxoj08m1MB8x/PNS3BOI+EDPKtPtXAkcgjUjEepB54DkJ88ZNQsMxXlWPl4++abHDy/Ty2vwvxjesU3EvWqj/tJvOs3DoJ7qQRW8byueSoM/Mnko9TgVqzpr+23erml99llu1xxSIj3YVaVj/CUQfNmz8jX0HVO9mXYscNtyHIa4lIaVhyGB4UU9VXffqSx9Bcq28MZhNRocvJc8t18idoG0XKv+63+E/9q6v2WTXFNH55xz+8ux29a5T2pTxIcc8j8q6F7Nr7PdZ+/HoP7ybflTgu+KM/JNc2UdL7IW0U0Qd4w7bEGTLkZGcAuz8j5McHy5VbBVH4DbATSROXClvDpcpnPjVcqqswAJGnW3I7AVdIIVRQqqFUcgBgVZq5e2Slat1xCONkR3UPJkRoWAZyASQoJ32BqjQ9te9MVxNcRWNtrYLC2HupjGxVxIBnulDDcKGPLcUQ6HSsFjeRzRrJE6ujDKspypHoaz0ClKUClKUFJ9ptorLYHSMDiVvkY2OpyDnzzn8auwFVvt3Dqht/2b60P/8ARGv86smaBSmarnGe1KoWjgRppBoyVVmjTvJDEpYqDncOcD9Q8sigsZNK51xK9mkkuLdtM08kfdiCJmdITrZo55H2W30hlPLWTECOmOhQKQqgnJAAJ8z1NB7pSoHjnaPupBbwxPcXTLrES+FVUkgPLIfDGmQfMnGwNBPV4mQkEBip/WGMj4agR+Fa3CZZGiXvjEZeT90S0YbyBO+w896yXaOcFJAmOepQynlz3BHyP1oImdHa4ijdlfSQ+dKhgBvuNRzuo3Crz59DBe0268KJ0+8TsNJIV+m/gLdflVj4OWeSSRtugwW05O5IyB90Lvg8/eNcy9q95qSSQggK2lemTgjbwgnMav1PMeYq2PyRJ+yfsmrRz3d1EjtcEaA6qwEYAIODyLc/pVruPZ5wx/esoP4V0/6SKkuyto0Vnbo+7iJdeNhqIBYDyAOw9AKlaqKrB7N+Fociyh/i1MPoxIqw2HDooV0wxxxr5IoUfQVs0oFKUoPlHtHBmLV+q357Vn7B8S7tivVWEg+oVx9CKUrH0f8ARu9T45v+O33ZIaKeM6Sw0sRzwAzqTuNhhuYYb+6dsWrhdumkSKzOXUHW5JYg7jyCj0AA9KUrI1eT25/JwSKWTjOrAuYZ0miuGBZ4x3UU0Sg7kIGByo6E1+9k+OQlPt9rw+R5rxj3pVoFxKioGUF2BCM+o5HMgkjcUpRRcux/C5LeAiXSJJJZJnVPcQysWKL5gZxnqcnrU3SlApSlApSlByj2/wBrctBbNC57oS6XQNpy7ae5Y7jOCD8CQfUT3aPiE1pa2EDyFpZP0MkgzlmFvIM55/2ug/KlKDDxXiMkWqVpTBaWxyzAM+rP2do1Cg6vcMy42UErscV74B2bleNVDPa2+hU2dWvZY0zoEkqjTEoDN4Uy3iJ1Ak0pQXHhnDIrdBHDGsaDfCjG55k+ZPUnc1t0pQVXtIzzXltZd68UUkUkrmI6ZJDGY1EYcbxrhySRgnAAIqp23CIZYpruee4FnbTyopMjtI9soVZI3YHWU79CQDk4BHI0pQSfYlLWa+efhsaxWscJhlKL3ayy6lZfBsfAobxkDOvAzvVp4tPJCp8YZXJCjGJAcE4BBAbbbcof2q/aUGR07i3x948yP1mPiPy3Py6muR9q5ftPEbPh4ACrNGZfVnAlYeoEQUbeZpSp/S0dxpSlQqUpSgU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rot="192761">
            <a:off x="4400377" y="5638427"/>
            <a:ext cx="4648200" cy="1077218"/>
          </a:xfrm>
          <a:prstGeom prst="rect">
            <a:avLst/>
          </a:prstGeom>
          <a:noFill/>
        </p:spPr>
        <p:txBody>
          <a:bodyPr wrap="square" rtlCol="0">
            <a:spAutoFit/>
          </a:bodyPr>
          <a:lstStyle/>
          <a:p>
            <a:r>
              <a:rPr lang="en-US" sz="3200" dirty="0" smtClean="0"/>
              <a:t>Print both the test and answer document</a:t>
            </a:r>
            <a:endParaRPr lang="en-US" sz="3200" dirty="0"/>
          </a:p>
        </p:txBody>
      </p:sp>
    </p:spTree>
    <p:extLst>
      <p:ext uri="{BB962C8B-B14F-4D97-AF65-F5344CB8AC3E}">
        <p14:creationId xmlns:p14="http://schemas.microsoft.com/office/powerpoint/2010/main" val="230527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Commonly asked questions</a:t>
            </a:r>
          </a:p>
        </p:txBody>
      </p:sp>
      <p:sp>
        <p:nvSpPr>
          <p:cNvPr id="15363" name="Content Placeholder 2"/>
          <p:cNvSpPr>
            <a:spLocks noGrp="1"/>
          </p:cNvSpPr>
          <p:nvPr>
            <p:ph idx="1"/>
          </p:nvPr>
        </p:nvSpPr>
        <p:spPr/>
        <p:txBody>
          <a:bodyPr/>
          <a:lstStyle/>
          <a:p>
            <a:r>
              <a:rPr lang="en-US" altLang="en-US" sz="1800" smtClean="0"/>
              <a:t>What if I don’t pass one or more parts of the OGT?</a:t>
            </a:r>
          </a:p>
          <a:p>
            <a:pPr>
              <a:buFontTx/>
              <a:buNone/>
            </a:pPr>
            <a:r>
              <a:rPr lang="en-US" altLang="en-US" sz="1800" b="1" smtClean="0"/>
              <a:t>      Students who do not pass one or more tests on their first attempt will retake the tests they need to pass during their junior and senior years. Ohio Graduation Tests are administered each fall and spring, with an optional summer administration available</a:t>
            </a:r>
            <a:r>
              <a:rPr lang="en-US" altLang="en-US" sz="1800" smtClean="0"/>
              <a:t>.</a:t>
            </a:r>
          </a:p>
          <a:p>
            <a:r>
              <a:rPr lang="en-US" altLang="en-US" sz="1800" smtClean="0"/>
              <a:t>What if I am sick that day?</a:t>
            </a:r>
          </a:p>
          <a:p>
            <a:pPr>
              <a:buFontTx/>
              <a:buNone/>
            </a:pPr>
            <a:r>
              <a:rPr lang="en-US" altLang="en-US" sz="1800" b="1" smtClean="0"/>
              <a:t>     You need to make every attempt to be at the OGT. If you are very ill, contact your site proctor immediately so you can discuss the best plan for the situation. </a:t>
            </a:r>
          </a:p>
          <a:p>
            <a:r>
              <a:rPr lang="en-US" altLang="en-US" sz="1800" smtClean="0"/>
              <a:t>Am I still going to be responsible for my regular course work the week of OGT?</a:t>
            </a:r>
          </a:p>
          <a:p>
            <a:pPr>
              <a:buFontTx/>
              <a:buNone/>
            </a:pPr>
            <a:r>
              <a:rPr lang="en-US" altLang="en-US" sz="1800" b="1" smtClean="0"/>
              <a:t>     This will depend on your course and teacher. Most teachers will lighten the course load but you will need to check with each one. </a:t>
            </a:r>
          </a:p>
          <a:p>
            <a:endParaRPr lang="en-US" altLang="en-US" smtClean="0"/>
          </a:p>
        </p:txBody>
      </p:sp>
    </p:spTree>
    <p:extLst>
      <p:ext uri="{BB962C8B-B14F-4D97-AF65-F5344CB8AC3E}">
        <p14:creationId xmlns:p14="http://schemas.microsoft.com/office/powerpoint/2010/main" val="296666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05000" y="1177925"/>
            <a:ext cx="5676900" cy="981075"/>
          </a:xfrm>
        </p:spPr>
        <p:txBody>
          <a:bodyPr>
            <a:normAutofit fontScale="90000"/>
          </a:bodyPr>
          <a:lstStyle/>
          <a:p>
            <a:pPr algn="ctr"/>
            <a:r>
              <a:rPr lang="en-US" altLang="en-US" dirty="0" smtClean="0"/>
              <a:t>Let’s get started with the </a:t>
            </a:r>
            <a:br>
              <a:rPr lang="en-US" altLang="en-US" dirty="0" smtClean="0"/>
            </a:br>
            <a:r>
              <a:rPr lang="en-US" altLang="en-US" dirty="0" smtClean="0"/>
              <a:t>Multiple choice questions.</a:t>
            </a:r>
          </a:p>
        </p:txBody>
      </p:sp>
      <p:sp>
        <p:nvSpPr>
          <p:cNvPr id="16387" name="Content Placeholder 2"/>
          <p:cNvSpPr>
            <a:spLocks noGrp="1"/>
          </p:cNvSpPr>
          <p:nvPr>
            <p:ph idx="1"/>
          </p:nvPr>
        </p:nvSpPr>
        <p:spPr>
          <a:xfrm>
            <a:off x="1143000" y="2603500"/>
            <a:ext cx="7162800" cy="3838575"/>
          </a:xfrm>
        </p:spPr>
        <p:txBody>
          <a:bodyPr/>
          <a:lstStyle/>
          <a:p>
            <a:endParaRPr lang="en-US" altLang="en-US" smtClean="0"/>
          </a:p>
        </p:txBody>
      </p:sp>
    </p:spTree>
    <p:extLst>
      <p:ext uri="{BB962C8B-B14F-4D97-AF65-F5344CB8AC3E}">
        <p14:creationId xmlns:p14="http://schemas.microsoft.com/office/powerpoint/2010/main" val="252635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bwMode="auto">
          <a:xfrm>
            <a:off x="584200" y="1158875"/>
            <a:ext cx="7162800" cy="1978025"/>
          </a:xfrm>
          <a:prstGeom prst="rect">
            <a:avLst/>
          </a:prstGeom>
          <a:noFill/>
          <a:ln w="9525">
            <a:noFill/>
            <a:miter lim="800000"/>
            <a:headEnd/>
            <a:tailEnd/>
          </a:ln>
        </p:spPr>
        <p:txBody>
          <a:bodyPr/>
          <a:lstStyle/>
          <a:p>
            <a:pPr marL="342900" indent="-342900" eaLnBrk="0" hangingPunct="0">
              <a:spcBef>
                <a:spcPct val="50000"/>
              </a:spcBef>
              <a:defRPr/>
            </a:pPr>
            <a:r>
              <a:rPr lang="en-US" sz="2600" kern="0" dirty="0">
                <a:solidFill>
                  <a:srgbClr val="FFFF00"/>
                </a:solidFill>
                <a:latin typeface="+mn-lt"/>
              </a:rPr>
              <a:t>4. Jackie used a portable electric drill to remove screws from a broken wooden table. He noticed that the screws holding the table together were warm to the touch after being removed from the wood. </a:t>
            </a:r>
          </a:p>
          <a:p>
            <a:pPr marL="182880" indent="-342900" eaLnBrk="0" hangingPunct="0">
              <a:spcBef>
                <a:spcPts val="600"/>
              </a:spcBef>
              <a:defRPr/>
            </a:pPr>
            <a:r>
              <a:rPr lang="en-US" sz="2800" dirty="0">
                <a:solidFill>
                  <a:srgbClr val="FF0000"/>
                </a:solidFill>
              </a:rPr>
              <a:t>     What explains this phenomenon? </a:t>
            </a:r>
          </a:p>
          <a:p>
            <a:pPr marL="342900" indent="-342900" eaLnBrk="0" hangingPunct="0">
              <a:spcBef>
                <a:spcPct val="50000"/>
              </a:spcBef>
              <a:defRPr/>
            </a:pPr>
            <a:endParaRPr lang="en-US" sz="2600" kern="0" dirty="0">
              <a:latin typeface="+mn-lt"/>
            </a:endParaRPr>
          </a:p>
        </p:txBody>
      </p:sp>
      <p:sp>
        <p:nvSpPr>
          <p:cNvPr id="17411" name="Title 1"/>
          <p:cNvSpPr>
            <a:spLocks noGrp="1"/>
          </p:cNvSpPr>
          <p:nvPr>
            <p:ph type="title"/>
          </p:nvPr>
        </p:nvSpPr>
        <p:spPr>
          <a:xfrm>
            <a:off x="2794000" y="593725"/>
            <a:ext cx="3784600" cy="609600"/>
          </a:xfrm>
        </p:spPr>
        <p:txBody>
          <a:bodyPr>
            <a:normAutofit fontScale="90000"/>
          </a:bodyPr>
          <a:lstStyle/>
          <a:p>
            <a:r>
              <a:rPr lang="en-US" altLang="en-US" smtClean="0"/>
              <a:t>Physical Science</a:t>
            </a:r>
          </a:p>
        </p:txBody>
      </p:sp>
    </p:spTree>
    <p:extLst>
      <p:ext uri="{BB962C8B-B14F-4D97-AF65-F5344CB8AC3E}">
        <p14:creationId xmlns:p14="http://schemas.microsoft.com/office/powerpoint/2010/main" val="246645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Important items from question</a:t>
            </a:r>
          </a:p>
        </p:txBody>
      </p:sp>
      <p:sp>
        <p:nvSpPr>
          <p:cNvPr id="3" name="Content Placeholder 2"/>
          <p:cNvSpPr>
            <a:spLocks noGrp="1"/>
          </p:cNvSpPr>
          <p:nvPr>
            <p:ph idx="1"/>
          </p:nvPr>
        </p:nvSpPr>
        <p:spPr>
          <a:xfrm>
            <a:off x="1066800" y="2517775"/>
            <a:ext cx="7162800" cy="1736725"/>
          </a:xfrm>
        </p:spPr>
        <p:txBody>
          <a:bodyPr>
            <a:normAutofit fontScale="92500" lnSpcReduction="20000"/>
          </a:bodyPr>
          <a:lstStyle/>
          <a:p>
            <a:pPr marL="0">
              <a:spcBef>
                <a:spcPts val="0"/>
              </a:spcBef>
              <a:buFontTx/>
              <a:buNone/>
              <a:defRPr/>
            </a:pPr>
            <a:r>
              <a:rPr lang="en-US" dirty="0" smtClean="0"/>
              <a:t>-used a portable electric drill </a:t>
            </a:r>
          </a:p>
          <a:p>
            <a:pPr marL="0">
              <a:spcBef>
                <a:spcPts val="0"/>
              </a:spcBef>
              <a:buFontTx/>
              <a:buNone/>
              <a:defRPr/>
            </a:pPr>
            <a:r>
              <a:rPr lang="en-US" i="1" dirty="0" smtClean="0"/>
              <a:t>-screws</a:t>
            </a:r>
            <a:endParaRPr lang="en-US" dirty="0" smtClean="0"/>
          </a:p>
          <a:p>
            <a:pPr marL="0">
              <a:spcBef>
                <a:spcPts val="0"/>
              </a:spcBef>
              <a:buFontTx/>
              <a:buNone/>
              <a:defRPr/>
            </a:pPr>
            <a:r>
              <a:rPr lang="en-US" i="1" dirty="0" smtClean="0"/>
              <a:t>-were warm </a:t>
            </a:r>
          </a:p>
          <a:p>
            <a:pPr marL="0">
              <a:spcBef>
                <a:spcPts val="0"/>
              </a:spcBef>
              <a:buFontTx/>
              <a:buNone/>
              <a:defRPr/>
            </a:pPr>
            <a:r>
              <a:rPr lang="en-US" i="1" dirty="0" smtClean="0"/>
              <a:t>-after being removed</a:t>
            </a:r>
            <a:endParaRPr lang="en-US" dirty="0" smtClean="0"/>
          </a:p>
          <a:p>
            <a:pPr>
              <a:defRPr/>
            </a:pPr>
            <a:endParaRPr lang="en-US" dirty="0"/>
          </a:p>
        </p:txBody>
      </p:sp>
    </p:spTree>
    <p:extLst>
      <p:ext uri="{BB962C8B-B14F-4D97-AF65-F5344CB8AC3E}">
        <p14:creationId xmlns:p14="http://schemas.microsoft.com/office/powerpoint/2010/main" val="361719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762000" y="3517900"/>
            <a:ext cx="7200900" cy="3340100"/>
          </a:xfrm>
        </p:spPr>
        <p:txBody>
          <a:bodyPr/>
          <a:lstStyle/>
          <a:p>
            <a:pPr>
              <a:buFontTx/>
              <a:buNone/>
            </a:pPr>
            <a:r>
              <a:rPr lang="en-US" altLang="en-US" sz="2000" smtClean="0"/>
              <a:t>A. 	</a:t>
            </a:r>
            <a:r>
              <a:rPr lang="en-US" altLang="en-US" sz="2000" u="sng" smtClean="0"/>
              <a:t>Mechanical energy </a:t>
            </a:r>
            <a:r>
              <a:rPr lang="en-US" altLang="en-US" sz="2000" smtClean="0"/>
              <a:t>from the drill was </a:t>
            </a:r>
            <a:r>
              <a:rPr lang="en-US" altLang="en-US" sz="2000" b="1" smtClean="0"/>
              <a:t>converted</a:t>
            </a:r>
            <a:r>
              <a:rPr lang="en-US" altLang="en-US" sz="2000" smtClean="0"/>
              <a:t> into </a:t>
            </a:r>
            <a:r>
              <a:rPr lang="en-US" altLang="en-US" sz="2000" i="1" smtClean="0"/>
              <a:t>thermal energy </a:t>
            </a:r>
            <a:r>
              <a:rPr lang="en-US" altLang="en-US" sz="2000" smtClean="0"/>
              <a:t>due to </a:t>
            </a:r>
            <a:r>
              <a:rPr lang="en-US" altLang="en-US" sz="2000" b="1" smtClean="0"/>
              <a:t>friction. </a:t>
            </a:r>
          </a:p>
          <a:p>
            <a:pPr>
              <a:buFontTx/>
              <a:buNone/>
            </a:pPr>
            <a:r>
              <a:rPr lang="en-US" altLang="en-US" sz="2000" smtClean="0"/>
              <a:t>B. 	</a:t>
            </a:r>
            <a:r>
              <a:rPr lang="en-US" altLang="en-US" sz="2000" u="sng" smtClean="0"/>
              <a:t>Electrical energy</a:t>
            </a:r>
            <a:r>
              <a:rPr lang="en-US" altLang="en-US" sz="2000" smtClean="0"/>
              <a:t> from the drill was </a:t>
            </a:r>
            <a:r>
              <a:rPr lang="en-US" altLang="en-US" sz="2000" b="1" smtClean="0"/>
              <a:t>converted</a:t>
            </a:r>
            <a:r>
              <a:rPr lang="en-US" altLang="en-US" sz="2000" smtClean="0"/>
              <a:t> into </a:t>
            </a:r>
            <a:r>
              <a:rPr lang="en-US" altLang="en-US" sz="2000" i="1" smtClean="0"/>
              <a:t>chemical energy</a:t>
            </a:r>
            <a:r>
              <a:rPr lang="en-US" altLang="en-US" sz="2000" smtClean="0"/>
              <a:t> due to </a:t>
            </a:r>
            <a:r>
              <a:rPr lang="en-US" altLang="en-US" sz="2000" b="1" smtClean="0"/>
              <a:t>resistance</a:t>
            </a:r>
            <a:r>
              <a:rPr lang="en-US" altLang="en-US" sz="2000" smtClean="0"/>
              <a:t>. </a:t>
            </a:r>
          </a:p>
          <a:p>
            <a:pPr>
              <a:buFontTx/>
              <a:buNone/>
            </a:pPr>
            <a:r>
              <a:rPr lang="en-US" altLang="en-US" sz="2000" smtClean="0"/>
              <a:t>C. 	</a:t>
            </a:r>
            <a:r>
              <a:rPr lang="en-US" altLang="en-US" sz="2000" u="sng" smtClean="0"/>
              <a:t>Thermal energy </a:t>
            </a:r>
            <a:r>
              <a:rPr lang="en-US" altLang="en-US" sz="2000" smtClean="0"/>
              <a:t>from the drill was </a:t>
            </a:r>
            <a:r>
              <a:rPr lang="en-US" altLang="en-US" sz="2000" b="1" smtClean="0"/>
              <a:t>converted</a:t>
            </a:r>
            <a:r>
              <a:rPr lang="en-US" altLang="en-US" sz="2000" smtClean="0"/>
              <a:t> into </a:t>
            </a:r>
            <a:r>
              <a:rPr lang="en-US" altLang="en-US" sz="2000" u="sng" smtClean="0"/>
              <a:t>mechanical energy </a:t>
            </a:r>
            <a:r>
              <a:rPr lang="en-US" altLang="en-US" sz="2000" smtClean="0"/>
              <a:t>due to</a:t>
            </a:r>
            <a:r>
              <a:rPr lang="en-US" altLang="en-US" sz="2000" b="1" smtClean="0"/>
              <a:t> inertia</a:t>
            </a:r>
            <a:r>
              <a:rPr lang="en-US" altLang="en-US" sz="2000" smtClean="0"/>
              <a:t>. </a:t>
            </a:r>
          </a:p>
          <a:p>
            <a:pPr>
              <a:buFontTx/>
              <a:buNone/>
            </a:pPr>
            <a:r>
              <a:rPr lang="en-US" altLang="en-US" sz="2000" smtClean="0"/>
              <a:t>D. 	The process of removing the screw </a:t>
            </a:r>
            <a:r>
              <a:rPr lang="en-US" altLang="en-US" sz="2000" b="1" smtClean="0"/>
              <a:t>concentrated</a:t>
            </a:r>
            <a:r>
              <a:rPr lang="en-US" altLang="en-US" sz="2000" smtClean="0"/>
              <a:t> the </a:t>
            </a:r>
            <a:r>
              <a:rPr lang="en-US" altLang="en-US" sz="2000" u="sng" smtClean="0"/>
              <a:t>thermal ener</a:t>
            </a:r>
            <a:r>
              <a:rPr lang="en-US" altLang="en-US" sz="2000" smtClean="0"/>
              <a:t>gy that </a:t>
            </a:r>
            <a:r>
              <a:rPr lang="en-US" altLang="en-US" sz="2000" b="1" u="sng" smtClean="0"/>
              <a:t>was already present </a:t>
            </a:r>
            <a:r>
              <a:rPr lang="en-US" altLang="en-US" sz="2000" smtClean="0"/>
              <a:t>in the wood. </a:t>
            </a:r>
          </a:p>
          <a:p>
            <a:endParaRPr lang="en-US" altLang="en-US" smtClean="0"/>
          </a:p>
        </p:txBody>
      </p:sp>
      <p:sp>
        <p:nvSpPr>
          <p:cNvPr id="4" name="Content Placeholder 4"/>
          <p:cNvSpPr txBox="1">
            <a:spLocks/>
          </p:cNvSpPr>
          <p:nvPr/>
        </p:nvSpPr>
        <p:spPr bwMode="auto">
          <a:xfrm>
            <a:off x="584200" y="1158875"/>
            <a:ext cx="7162800" cy="1978025"/>
          </a:xfrm>
          <a:prstGeom prst="rect">
            <a:avLst/>
          </a:prstGeom>
          <a:noFill/>
          <a:ln w="9525">
            <a:noFill/>
            <a:miter lim="800000"/>
            <a:headEnd/>
            <a:tailEnd/>
          </a:ln>
        </p:spPr>
        <p:txBody>
          <a:bodyPr/>
          <a:lstStyle/>
          <a:p>
            <a:pPr marL="342900" indent="-342900" eaLnBrk="0" hangingPunct="0">
              <a:spcBef>
                <a:spcPct val="50000"/>
              </a:spcBef>
              <a:defRPr/>
            </a:pPr>
            <a:r>
              <a:rPr lang="en-US" sz="2600" kern="0" dirty="0">
                <a:latin typeface="+mn-lt"/>
              </a:rPr>
              <a:t>4. Jackie </a:t>
            </a:r>
            <a:r>
              <a:rPr lang="en-US" sz="2600" b="1" kern="0" dirty="0">
                <a:solidFill>
                  <a:srgbClr val="FFFF00"/>
                </a:solidFill>
                <a:latin typeface="+mn-lt"/>
              </a:rPr>
              <a:t>used a portable electric drill </a:t>
            </a:r>
            <a:r>
              <a:rPr lang="en-US" sz="2600" kern="0" dirty="0">
                <a:solidFill>
                  <a:srgbClr val="FFFF00"/>
                </a:solidFill>
                <a:latin typeface="+mn-lt"/>
              </a:rPr>
              <a:t>to </a:t>
            </a:r>
            <a:r>
              <a:rPr lang="en-US" sz="2600" b="1" kern="0" dirty="0">
                <a:solidFill>
                  <a:srgbClr val="FFFF00"/>
                </a:solidFill>
                <a:latin typeface="+mn-lt"/>
              </a:rPr>
              <a:t>remove screws </a:t>
            </a:r>
            <a:r>
              <a:rPr lang="en-US" sz="2600" kern="0" dirty="0">
                <a:latin typeface="+mn-lt"/>
              </a:rPr>
              <a:t>from a broken wooden table. He noticed that the </a:t>
            </a:r>
            <a:r>
              <a:rPr lang="en-US" sz="2600" b="1" i="1" kern="0" dirty="0">
                <a:latin typeface="+mn-lt"/>
              </a:rPr>
              <a:t>screws</a:t>
            </a:r>
            <a:r>
              <a:rPr lang="en-US" sz="2600" kern="0" dirty="0">
                <a:latin typeface="+mn-lt"/>
              </a:rPr>
              <a:t> holding the table together </a:t>
            </a:r>
            <a:r>
              <a:rPr lang="en-US" sz="2600" b="1" i="1" kern="0" dirty="0">
                <a:latin typeface="+mn-lt"/>
              </a:rPr>
              <a:t>were warm </a:t>
            </a:r>
            <a:r>
              <a:rPr lang="en-US" sz="2600" kern="0" dirty="0">
                <a:latin typeface="+mn-lt"/>
              </a:rPr>
              <a:t>to the touch </a:t>
            </a:r>
            <a:r>
              <a:rPr lang="en-US" sz="2600" b="1" i="1" kern="0" dirty="0">
                <a:latin typeface="+mn-lt"/>
              </a:rPr>
              <a:t>after being removed</a:t>
            </a:r>
            <a:r>
              <a:rPr lang="en-US" sz="2600" kern="0" dirty="0">
                <a:latin typeface="+mn-lt"/>
              </a:rPr>
              <a:t> from the wood. </a:t>
            </a:r>
          </a:p>
          <a:p>
            <a:pPr marL="342900" indent="-342900" eaLnBrk="0" hangingPunct="0">
              <a:spcBef>
                <a:spcPct val="50000"/>
              </a:spcBef>
              <a:buFontTx/>
              <a:buChar char="•"/>
              <a:defRPr/>
            </a:pPr>
            <a:endParaRPr lang="en-US" sz="2600" kern="0" dirty="0">
              <a:latin typeface="+mn-lt"/>
            </a:endParaRPr>
          </a:p>
          <a:p>
            <a:pPr marL="342900" indent="-342900" eaLnBrk="0" hangingPunct="0">
              <a:spcBef>
                <a:spcPct val="50000"/>
              </a:spcBef>
              <a:buFontTx/>
              <a:buChar char="•"/>
              <a:defRPr/>
            </a:pPr>
            <a:endParaRPr lang="en-US" sz="2600" kern="0" dirty="0">
              <a:latin typeface="+mn-lt"/>
            </a:endParaRPr>
          </a:p>
        </p:txBody>
      </p:sp>
    </p:spTree>
    <p:extLst>
      <p:ext uri="{BB962C8B-B14F-4D97-AF65-F5344CB8AC3E}">
        <p14:creationId xmlns:p14="http://schemas.microsoft.com/office/powerpoint/2010/main" val="387982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1"/>
          </p:nvPr>
        </p:nvSpPr>
        <p:spPr>
          <a:xfrm>
            <a:off x="762000" y="3797300"/>
            <a:ext cx="7200900" cy="3060700"/>
          </a:xfrm>
        </p:spPr>
        <p:txBody>
          <a:bodyPr/>
          <a:lstStyle/>
          <a:p>
            <a:pPr>
              <a:buFontTx/>
              <a:buNone/>
            </a:pPr>
            <a:r>
              <a:rPr lang="en-US" altLang="en-US" sz="2000" b="1" smtClean="0"/>
              <a:t>A. 	Mechanical energy from the drill was converted into thermal energy due to friction. </a:t>
            </a:r>
          </a:p>
          <a:p>
            <a:pPr>
              <a:buFontTx/>
              <a:buNone/>
            </a:pPr>
            <a:r>
              <a:rPr lang="en-US" altLang="en-US" sz="2000" b="1" smtClean="0"/>
              <a:t>B. 	Electrical energy from the drill was converted into chemical energy due to resistance. </a:t>
            </a:r>
          </a:p>
          <a:p>
            <a:pPr>
              <a:buFontTx/>
              <a:buNone/>
            </a:pPr>
            <a:r>
              <a:rPr lang="en-US" altLang="en-US" sz="2000" b="1" smtClean="0"/>
              <a:t>C. 	Thermal energy from the drill was converted into mechanical energy due to inertia. </a:t>
            </a:r>
          </a:p>
          <a:p>
            <a:pPr>
              <a:buFontTx/>
              <a:buNone/>
            </a:pPr>
            <a:r>
              <a:rPr lang="en-US" altLang="en-US" sz="2000" b="1" smtClean="0"/>
              <a:t>D. 	The process of removing the screw concentrated the thermal energy that was already present in the wood. </a:t>
            </a:r>
          </a:p>
          <a:p>
            <a:endParaRPr lang="en-US" altLang="en-US" smtClean="0"/>
          </a:p>
        </p:txBody>
      </p:sp>
      <p:sp>
        <p:nvSpPr>
          <p:cNvPr id="8" name="Content Placeholder 4"/>
          <p:cNvSpPr txBox="1">
            <a:spLocks/>
          </p:cNvSpPr>
          <p:nvPr/>
        </p:nvSpPr>
        <p:spPr bwMode="auto">
          <a:xfrm>
            <a:off x="584200" y="1158875"/>
            <a:ext cx="7162800" cy="1978025"/>
          </a:xfrm>
          <a:prstGeom prst="rect">
            <a:avLst/>
          </a:prstGeom>
          <a:noFill/>
          <a:ln w="9525">
            <a:noFill/>
            <a:miter lim="800000"/>
            <a:headEnd/>
            <a:tailEnd/>
          </a:ln>
        </p:spPr>
        <p:txBody>
          <a:bodyPr/>
          <a:lstStyle/>
          <a:p>
            <a:pPr marL="342900" indent="-342900" eaLnBrk="0" hangingPunct="0">
              <a:spcBef>
                <a:spcPct val="50000"/>
              </a:spcBef>
              <a:defRPr/>
            </a:pPr>
            <a:r>
              <a:rPr lang="en-US" sz="2600" kern="0" dirty="0">
                <a:solidFill>
                  <a:srgbClr val="FFFF00"/>
                </a:solidFill>
                <a:latin typeface="+mn-lt"/>
              </a:rPr>
              <a:t>4. Jackie used a portable electric drill to remove screws from a broken wooden table. He noticed that the screws holding the table together were warm to the touch after being removed from the wood. </a:t>
            </a:r>
          </a:p>
          <a:p>
            <a:pPr marL="182880" indent="-342900" eaLnBrk="0" hangingPunct="0">
              <a:spcBef>
                <a:spcPts val="600"/>
              </a:spcBef>
              <a:defRPr/>
            </a:pPr>
            <a:r>
              <a:rPr lang="en-US" sz="2800" dirty="0">
                <a:solidFill>
                  <a:srgbClr val="FF0000"/>
                </a:solidFill>
              </a:rPr>
              <a:t>     What explains this phenomenon? </a:t>
            </a:r>
          </a:p>
          <a:p>
            <a:pPr marL="342900" indent="-342900" eaLnBrk="0" hangingPunct="0">
              <a:spcBef>
                <a:spcPct val="50000"/>
              </a:spcBef>
              <a:defRPr/>
            </a:pPr>
            <a:endParaRPr lang="en-US" sz="2600" kern="0" dirty="0">
              <a:latin typeface="+mn-lt"/>
            </a:endParaRPr>
          </a:p>
        </p:txBody>
      </p:sp>
      <p:sp>
        <p:nvSpPr>
          <p:cNvPr id="20484" name="Title 1"/>
          <p:cNvSpPr>
            <a:spLocks noGrp="1"/>
          </p:cNvSpPr>
          <p:nvPr>
            <p:ph type="title"/>
          </p:nvPr>
        </p:nvSpPr>
        <p:spPr>
          <a:xfrm>
            <a:off x="2794000" y="593725"/>
            <a:ext cx="3784600" cy="609600"/>
          </a:xfrm>
        </p:spPr>
        <p:txBody>
          <a:bodyPr>
            <a:normAutofit fontScale="90000"/>
          </a:bodyPr>
          <a:lstStyle/>
          <a:p>
            <a:r>
              <a:rPr lang="en-US" altLang="en-US" smtClean="0"/>
              <a:t>Physical Science</a:t>
            </a:r>
          </a:p>
        </p:txBody>
      </p:sp>
    </p:spTree>
    <p:extLst>
      <p:ext uri="{BB962C8B-B14F-4D97-AF65-F5344CB8AC3E}">
        <p14:creationId xmlns:p14="http://schemas.microsoft.com/office/powerpoint/2010/main" val="389978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838200"/>
            <a:ext cx="8420100" cy="609600"/>
          </a:xfrm>
        </p:spPr>
        <p:txBody>
          <a:bodyPr/>
          <a:lstStyle/>
          <a:p>
            <a:r>
              <a:rPr lang="en-US" altLang="en-US" sz="3200" b="0" dirty="0" smtClean="0">
                <a:solidFill>
                  <a:srgbClr val="FFFF00"/>
                </a:solidFill>
              </a:rPr>
              <a:t>Let’s look at terms as found in the answer</a:t>
            </a:r>
          </a:p>
        </p:txBody>
      </p:sp>
      <p:sp>
        <p:nvSpPr>
          <p:cNvPr id="18435" name="Content Placeholder 2"/>
          <p:cNvSpPr>
            <a:spLocks noGrp="1"/>
          </p:cNvSpPr>
          <p:nvPr>
            <p:ph idx="1"/>
          </p:nvPr>
        </p:nvSpPr>
        <p:spPr/>
        <p:txBody>
          <a:bodyPr>
            <a:normAutofit lnSpcReduction="10000"/>
          </a:bodyPr>
          <a:lstStyle/>
          <a:p>
            <a:pPr>
              <a:defRPr/>
            </a:pPr>
            <a:r>
              <a:rPr lang="en-US" sz="2400" b="1" dirty="0" smtClean="0">
                <a:solidFill>
                  <a:schemeClr val="bg2">
                    <a:lumMod val="85000"/>
                  </a:schemeClr>
                </a:solidFill>
              </a:rPr>
              <a:t>Converted, </a:t>
            </a:r>
            <a:r>
              <a:rPr lang="en-US" sz="2400" dirty="0" smtClean="0">
                <a:solidFill>
                  <a:schemeClr val="bg2">
                    <a:lumMod val="85000"/>
                  </a:schemeClr>
                </a:solidFill>
              </a:rPr>
              <a:t>change into another form, substance, state, or product; transform.</a:t>
            </a:r>
          </a:p>
          <a:p>
            <a:pPr>
              <a:defRPr/>
            </a:pPr>
            <a:r>
              <a:rPr lang="en-US" b="1" dirty="0" smtClean="0">
                <a:solidFill>
                  <a:schemeClr val="bg2">
                    <a:lumMod val="85000"/>
                  </a:schemeClr>
                </a:solidFill>
              </a:rPr>
              <a:t>Mechanical </a:t>
            </a:r>
            <a:r>
              <a:rPr lang="en-US" b="1" smtClean="0">
                <a:solidFill>
                  <a:schemeClr val="bg2">
                    <a:lumMod val="85000"/>
                  </a:schemeClr>
                </a:solidFill>
              </a:rPr>
              <a:t>energy </a:t>
            </a:r>
            <a:r>
              <a:rPr lang="en-US" smtClean="0">
                <a:solidFill>
                  <a:schemeClr val="bg2">
                    <a:lumMod val="85000"/>
                  </a:schemeClr>
                </a:solidFill>
              </a:rPr>
              <a:t>is the energy associated with the motion or position of </a:t>
            </a:r>
            <a:r>
              <a:rPr lang="en-US" dirty="0" smtClean="0">
                <a:solidFill>
                  <a:schemeClr val="bg2">
                    <a:lumMod val="85000"/>
                  </a:schemeClr>
                </a:solidFill>
              </a:rPr>
              <a:t>an object.</a:t>
            </a:r>
          </a:p>
          <a:p>
            <a:pPr>
              <a:defRPr/>
            </a:pPr>
            <a:r>
              <a:rPr lang="en-US" b="1" dirty="0" smtClean="0">
                <a:solidFill>
                  <a:schemeClr val="bg2">
                    <a:lumMod val="85000"/>
                  </a:schemeClr>
                </a:solidFill>
              </a:rPr>
              <a:t>Thermal energy </a:t>
            </a:r>
            <a:r>
              <a:rPr lang="en-US" dirty="0" smtClean="0">
                <a:solidFill>
                  <a:schemeClr val="bg2">
                    <a:lumMod val="85000"/>
                  </a:schemeClr>
                </a:solidFill>
              </a:rPr>
              <a:t>is distinct from heat.</a:t>
            </a:r>
          </a:p>
          <a:p>
            <a:pPr>
              <a:defRPr/>
            </a:pPr>
            <a:r>
              <a:rPr lang="en-US" sz="2400" b="1" dirty="0" smtClean="0">
                <a:solidFill>
                  <a:schemeClr val="bg2">
                    <a:lumMod val="85000"/>
                  </a:schemeClr>
                </a:solidFill>
              </a:rPr>
              <a:t>Electrical energy </a:t>
            </a:r>
            <a:r>
              <a:rPr lang="en-US" dirty="0" smtClean="0">
                <a:solidFill>
                  <a:schemeClr val="bg2">
                    <a:lumMod val="85000"/>
                  </a:schemeClr>
                </a:solidFill>
              </a:rPr>
              <a:t>is made available by the flow of electric charge through a conductor.</a:t>
            </a:r>
          </a:p>
          <a:p>
            <a:pPr>
              <a:defRPr/>
            </a:pPr>
            <a:r>
              <a:rPr lang="en-US" sz="2400" b="1" dirty="0" smtClean="0">
                <a:solidFill>
                  <a:schemeClr val="bg2">
                    <a:lumMod val="85000"/>
                  </a:schemeClr>
                </a:solidFill>
              </a:rPr>
              <a:t>Chemical energy </a:t>
            </a:r>
            <a:r>
              <a:rPr lang="en-US" dirty="0" smtClean="0">
                <a:solidFill>
                  <a:schemeClr val="bg2">
                    <a:lumMod val="85000"/>
                  </a:schemeClr>
                </a:solidFill>
              </a:rPr>
              <a:t>can be released by a chemical reaction</a:t>
            </a:r>
          </a:p>
          <a:p>
            <a:pPr>
              <a:defRPr/>
            </a:pPr>
            <a:endParaRPr lang="en-US" dirty="0" smtClean="0"/>
          </a:p>
        </p:txBody>
      </p:sp>
      <p:sp>
        <p:nvSpPr>
          <p:cNvPr id="4" name="Title 1"/>
          <p:cNvSpPr txBox="1">
            <a:spLocks/>
          </p:cNvSpPr>
          <p:nvPr/>
        </p:nvSpPr>
        <p:spPr bwMode="auto">
          <a:xfrm rot="19734910">
            <a:off x="966951" y="2960230"/>
            <a:ext cx="6302375" cy="1595437"/>
          </a:xfrm>
          <a:prstGeom prst="rect">
            <a:avLst/>
          </a:prstGeom>
          <a:noFill/>
          <a:ln w="9525">
            <a:noFill/>
            <a:miter lim="800000"/>
            <a:headEnd/>
            <a:tailEnd/>
          </a:ln>
        </p:spPr>
        <p:txBody>
          <a:bodyPr anchor="ctr"/>
          <a:lstStyle/>
          <a:p>
            <a:pPr eaLnBrk="0" hangingPunct="0">
              <a:defRPr/>
            </a:pPr>
            <a:r>
              <a:rPr lang="en-US" sz="3200" kern="0" dirty="0">
                <a:solidFill>
                  <a:srgbClr val="FF00FF"/>
                </a:solidFill>
                <a:latin typeface="Cooper Black" pitchFamily="18" charset="0"/>
                <a:ea typeface="+mj-ea"/>
                <a:cs typeface="+mj-cs"/>
              </a:rPr>
              <a:t>You can’t do this on the test, but we are here to study and practice FOR THE TEST.</a:t>
            </a:r>
          </a:p>
        </p:txBody>
      </p:sp>
    </p:spTree>
    <p:extLst>
      <p:ext uri="{BB962C8B-B14F-4D97-AF65-F5344CB8AC3E}">
        <p14:creationId xmlns:p14="http://schemas.microsoft.com/office/powerpoint/2010/main" val="38518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609600"/>
            <a:ext cx="8420100" cy="609600"/>
          </a:xfrm>
        </p:spPr>
        <p:txBody>
          <a:bodyPr/>
          <a:lstStyle/>
          <a:p>
            <a:r>
              <a:rPr lang="en-US" altLang="en-US" sz="3200" b="0" dirty="0" smtClean="0">
                <a:solidFill>
                  <a:srgbClr val="FFFF00"/>
                </a:solidFill>
              </a:rPr>
              <a:t>Let’s look at terms as found in the answer</a:t>
            </a:r>
          </a:p>
        </p:txBody>
      </p:sp>
      <p:sp>
        <p:nvSpPr>
          <p:cNvPr id="22531" name="Content Placeholder 2"/>
          <p:cNvSpPr>
            <a:spLocks noGrp="1"/>
          </p:cNvSpPr>
          <p:nvPr>
            <p:ph idx="1"/>
          </p:nvPr>
        </p:nvSpPr>
        <p:spPr/>
        <p:txBody>
          <a:bodyPr>
            <a:normAutofit lnSpcReduction="10000"/>
          </a:bodyPr>
          <a:lstStyle/>
          <a:p>
            <a:r>
              <a:rPr lang="en-US" altLang="en-US" b="1" dirty="0" smtClean="0"/>
              <a:t>Converted, </a:t>
            </a:r>
            <a:r>
              <a:rPr lang="en-US" altLang="en-US" dirty="0" smtClean="0"/>
              <a:t>change into another form, substance, state, or product; transform.</a:t>
            </a:r>
          </a:p>
          <a:p>
            <a:r>
              <a:rPr lang="en-US" altLang="en-US" b="1" dirty="0" smtClean="0"/>
              <a:t>Mechanical energy </a:t>
            </a:r>
            <a:r>
              <a:rPr lang="en-US" altLang="en-US" dirty="0" smtClean="0"/>
              <a:t>is the energy associated with the motion or position of an object.</a:t>
            </a:r>
          </a:p>
          <a:p>
            <a:r>
              <a:rPr lang="en-US" altLang="en-US" b="1" dirty="0" smtClean="0"/>
              <a:t>Thermal energy </a:t>
            </a:r>
            <a:r>
              <a:rPr lang="en-US" altLang="en-US" dirty="0" smtClean="0"/>
              <a:t>is distinct from heat.</a:t>
            </a:r>
          </a:p>
          <a:p>
            <a:r>
              <a:rPr lang="en-US" altLang="en-US" sz="2400" b="1" dirty="0" smtClean="0"/>
              <a:t>Electrical energy </a:t>
            </a:r>
            <a:r>
              <a:rPr lang="en-US" altLang="en-US" dirty="0" smtClean="0"/>
              <a:t>is made available by the flow of electric charge through a conductor.</a:t>
            </a:r>
          </a:p>
          <a:p>
            <a:r>
              <a:rPr lang="en-US" altLang="en-US" sz="2400" b="1" dirty="0" smtClean="0"/>
              <a:t>Chemical energy </a:t>
            </a:r>
            <a:r>
              <a:rPr lang="en-US" altLang="en-US" dirty="0" smtClean="0"/>
              <a:t>can be released by a chemical reaction</a:t>
            </a:r>
          </a:p>
          <a:p>
            <a:endParaRPr lang="en-US" altLang="en-US" dirty="0" smtClean="0"/>
          </a:p>
        </p:txBody>
      </p:sp>
    </p:spTree>
    <p:extLst>
      <p:ext uri="{BB962C8B-B14F-4D97-AF65-F5344CB8AC3E}">
        <p14:creationId xmlns:p14="http://schemas.microsoft.com/office/powerpoint/2010/main" val="194957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457200"/>
            <a:ext cx="8420100" cy="609600"/>
          </a:xfrm>
        </p:spPr>
        <p:txBody>
          <a:bodyPr>
            <a:normAutofit fontScale="90000"/>
          </a:bodyPr>
          <a:lstStyle/>
          <a:p>
            <a:r>
              <a:rPr lang="en-US" altLang="en-US" dirty="0" smtClean="0"/>
              <a:t>Let’s look at a multiple choice question</a:t>
            </a:r>
          </a:p>
        </p:txBody>
      </p:sp>
      <p:sp>
        <p:nvSpPr>
          <p:cNvPr id="23555" name="Content Placeholder 2"/>
          <p:cNvSpPr>
            <a:spLocks noGrp="1"/>
          </p:cNvSpPr>
          <p:nvPr>
            <p:ph idx="1"/>
          </p:nvPr>
        </p:nvSpPr>
        <p:spPr/>
        <p:txBody>
          <a:bodyPr>
            <a:normAutofit lnSpcReduction="10000"/>
          </a:bodyPr>
          <a:lstStyle/>
          <a:p>
            <a:r>
              <a:rPr lang="en-US" altLang="en-US" b="1" dirty="0" smtClean="0">
                <a:solidFill>
                  <a:srgbClr val="FFFF00"/>
                </a:solidFill>
              </a:rPr>
              <a:t>Converted</a:t>
            </a:r>
            <a:r>
              <a:rPr lang="en-US" altLang="en-US" b="1" dirty="0" smtClean="0"/>
              <a:t>, </a:t>
            </a:r>
            <a:r>
              <a:rPr lang="en-US" altLang="en-US" dirty="0" smtClean="0"/>
              <a:t>change into another form, substance, state, or product; transform.</a:t>
            </a:r>
          </a:p>
          <a:p>
            <a:r>
              <a:rPr lang="en-US" altLang="en-US" b="1" dirty="0" smtClean="0">
                <a:solidFill>
                  <a:srgbClr val="FFFF00"/>
                </a:solidFill>
              </a:rPr>
              <a:t>Mechanical energy </a:t>
            </a:r>
            <a:r>
              <a:rPr lang="en-US" altLang="en-US" dirty="0" smtClean="0"/>
              <a:t>is the energy associated with the </a:t>
            </a:r>
            <a:r>
              <a:rPr lang="en-US" altLang="en-US" u="sng" dirty="0" smtClean="0"/>
              <a:t>motion</a:t>
            </a:r>
            <a:r>
              <a:rPr lang="en-US" altLang="en-US" dirty="0" smtClean="0"/>
              <a:t> or position of an object.</a:t>
            </a:r>
          </a:p>
          <a:p>
            <a:r>
              <a:rPr lang="en-US" altLang="en-US" b="1" dirty="0" smtClean="0">
                <a:solidFill>
                  <a:srgbClr val="FFFF00"/>
                </a:solidFill>
              </a:rPr>
              <a:t>Thermal energy </a:t>
            </a:r>
            <a:r>
              <a:rPr lang="en-US" altLang="en-US" dirty="0" smtClean="0"/>
              <a:t>is distinct from </a:t>
            </a:r>
            <a:r>
              <a:rPr lang="en-US" altLang="en-US" u="sng" dirty="0" smtClean="0"/>
              <a:t>heat</a:t>
            </a:r>
            <a:r>
              <a:rPr lang="en-US" altLang="en-US" dirty="0" smtClean="0"/>
              <a:t>.</a:t>
            </a:r>
          </a:p>
          <a:p>
            <a:r>
              <a:rPr lang="en-US" altLang="en-US" sz="2400" b="1" dirty="0" smtClean="0"/>
              <a:t>Electrical energy </a:t>
            </a:r>
            <a:r>
              <a:rPr lang="en-US" altLang="en-US" dirty="0" smtClean="0"/>
              <a:t>is made available by the flow of electric charge through a conductor.</a:t>
            </a:r>
          </a:p>
          <a:p>
            <a:r>
              <a:rPr lang="en-US" altLang="en-US" sz="2400" b="1" dirty="0" smtClean="0"/>
              <a:t>Chemical energy </a:t>
            </a:r>
            <a:r>
              <a:rPr lang="en-US" altLang="en-US" dirty="0" smtClean="0"/>
              <a:t>can be released by a chemical reaction</a:t>
            </a:r>
          </a:p>
          <a:p>
            <a:endParaRPr lang="en-US" altLang="en-US" dirty="0" smtClean="0"/>
          </a:p>
        </p:txBody>
      </p:sp>
    </p:spTree>
    <p:extLst>
      <p:ext uri="{BB962C8B-B14F-4D97-AF65-F5344CB8AC3E}">
        <p14:creationId xmlns:p14="http://schemas.microsoft.com/office/powerpoint/2010/main" val="426321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86783"/>
            <a:ext cx="3833216" cy="2836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57200"/>
            <a:ext cx="8729730" cy="3539430"/>
          </a:xfrm>
          <a:prstGeom prst="rect">
            <a:avLst/>
          </a:prstGeom>
          <a:noFill/>
        </p:spPr>
        <p:txBody>
          <a:bodyPr wrap="square" rtlCol="0">
            <a:spAutoFit/>
          </a:bodyPr>
          <a:lstStyle/>
          <a:p>
            <a:r>
              <a:rPr lang="en-US" sz="3200" b="1" dirty="0" smtClean="0"/>
              <a:t>What do you have to do to PASS?</a:t>
            </a:r>
          </a:p>
          <a:p>
            <a:endParaRPr lang="en-US" sz="3200" b="1" dirty="0" smtClean="0"/>
          </a:p>
          <a:p>
            <a:pPr marL="285750" indent="-285750">
              <a:buFont typeface="Arial" panose="020B0604020202020204" pitchFamily="34" charset="0"/>
              <a:buChar char="•"/>
            </a:pPr>
            <a:r>
              <a:rPr lang="en-US" sz="3200" dirty="0" smtClean="0"/>
              <a:t>Prepare/practice</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solidFill>
                  <a:srgbClr val="FFFF00"/>
                </a:solidFill>
              </a:rPr>
              <a:t>Testing beings next Monday with the Reading test</a:t>
            </a:r>
            <a:endParaRPr lang="en-US" sz="3200" dirty="0" smtClean="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You can be successful…. If you prepare</a:t>
            </a:r>
            <a:endParaRPr lang="en-US" sz="3200" dirty="0"/>
          </a:p>
        </p:txBody>
      </p:sp>
      <p:sp>
        <p:nvSpPr>
          <p:cNvPr id="3" name="Freeform 2"/>
          <p:cNvSpPr/>
          <p:nvPr/>
        </p:nvSpPr>
        <p:spPr>
          <a:xfrm>
            <a:off x="271530" y="1053640"/>
            <a:ext cx="5679281" cy="202671"/>
          </a:xfrm>
          <a:custGeom>
            <a:avLst/>
            <a:gdLst>
              <a:gd name="connsiteX0" fmla="*/ 115169 w 4673798"/>
              <a:gd name="connsiteY0" fmla="*/ 83128 h 202671"/>
              <a:gd name="connsiteX1" fmla="*/ 4673314 w 4673798"/>
              <a:gd name="connsiteY1" fmla="*/ 0 h 202671"/>
              <a:gd name="connsiteX2" fmla="*/ 406114 w 4673798"/>
              <a:gd name="connsiteY2" fmla="*/ 180109 h 202671"/>
              <a:gd name="connsiteX3" fmla="*/ 419969 w 4673798"/>
              <a:gd name="connsiteY3" fmla="*/ 193964 h 202671"/>
            </a:gdLst>
            <a:ahLst/>
            <a:cxnLst>
              <a:cxn ang="0">
                <a:pos x="connsiteX0" y="connsiteY0"/>
              </a:cxn>
              <a:cxn ang="0">
                <a:pos x="connsiteX1" y="connsiteY1"/>
              </a:cxn>
              <a:cxn ang="0">
                <a:pos x="connsiteX2" y="connsiteY2"/>
              </a:cxn>
              <a:cxn ang="0">
                <a:pos x="connsiteX3" y="connsiteY3"/>
              </a:cxn>
            </a:cxnLst>
            <a:rect l="l" t="t" r="r" b="b"/>
            <a:pathLst>
              <a:path w="4673798" h="202671">
                <a:moveTo>
                  <a:pt x="115169" y="83128"/>
                </a:moveTo>
                <a:lnTo>
                  <a:pt x="4673314" y="0"/>
                </a:lnTo>
                <a:cubicBezTo>
                  <a:pt x="4721805" y="16164"/>
                  <a:pt x="1115005" y="147782"/>
                  <a:pt x="406114" y="180109"/>
                </a:cubicBezTo>
                <a:cubicBezTo>
                  <a:pt x="-302777" y="212436"/>
                  <a:pt x="58596" y="203200"/>
                  <a:pt x="419969" y="193964"/>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710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762000" y="3517900"/>
            <a:ext cx="7200900" cy="3340100"/>
          </a:xfrm>
        </p:spPr>
        <p:txBody>
          <a:bodyPr/>
          <a:lstStyle/>
          <a:p>
            <a:pPr>
              <a:buFontTx/>
              <a:buNone/>
            </a:pPr>
            <a:r>
              <a:rPr lang="en-US" altLang="en-US" sz="2000" dirty="0" smtClean="0">
                <a:solidFill>
                  <a:srgbClr val="FFFF00"/>
                </a:solidFill>
              </a:rPr>
              <a:t>A. 	</a:t>
            </a:r>
            <a:r>
              <a:rPr lang="en-US" altLang="en-US" sz="2000" u="sng" dirty="0" smtClean="0">
                <a:solidFill>
                  <a:srgbClr val="FFFF00"/>
                </a:solidFill>
              </a:rPr>
              <a:t>Mechanical energy </a:t>
            </a:r>
            <a:r>
              <a:rPr lang="en-US" altLang="en-US" sz="2000" dirty="0" smtClean="0">
                <a:solidFill>
                  <a:srgbClr val="FFFF00"/>
                </a:solidFill>
              </a:rPr>
              <a:t>from the drill was </a:t>
            </a:r>
            <a:r>
              <a:rPr lang="en-US" altLang="en-US" sz="2000" b="1" dirty="0" smtClean="0">
                <a:solidFill>
                  <a:srgbClr val="FFFF00"/>
                </a:solidFill>
              </a:rPr>
              <a:t>converted</a:t>
            </a:r>
            <a:r>
              <a:rPr lang="en-US" altLang="en-US" sz="2000" dirty="0" smtClean="0">
                <a:solidFill>
                  <a:srgbClr val="FFFF00"/>
                </a:solidFill>
              </a:rPr>
              <a:t> into </a:t>
            </a:r>
            <a:r>
              <a:rPr lang="en-US" altLang="en-US" sz="2000" i="1" dirty="0" smtClean="0">
                <a:solidFill>
                  <a:srgbClr val="FFFF00"/>
                </a:solidFill>
              </a:rPr>
              <a:t>thermal energy </a:t>
            </a:r>
            <a:r>
              <a:rPr lang="en-US" altLang="en-US" sz="2000" dirty="0" smtClean="0">
                <a:solidFill>
                  <a:srgbClr val="FFFF00"/>
                </a:solidFill>
              </a:rPr>
              <a:t>due to </a:t>
            </a:r>
            <a:r>
              <a:rPr lang="en-US" altLang="en-US" sz="2000" b="1" dirty="0" smtClean="0">
                <a:solidFill>
                  <a:srgbClr val="FFFF00"/>
                </a:solidFill>
              </a:rPr>
              <a:t>friction. </a:t>
            </a:r>
          </a:p>
          <a:p>
            <a:pPr>
              <a:buFontTx/>
              <a:buNone/>
            </a:pPr>
            <a:r>
              <a:rPr lang="en-US" altLang="en-US" sz="2000" dirty="0" smtClean="0"/>
              <a:t>B. 	</a:t>
            </a:r>
            <a:r>
              <a:rPr lang="en-US" altLang="en-US" sz="2000" u="sng" dirty="0" smtClean="0"/>
              <a:t>Electrical energy</a:t>
            </a:r>
            <a:r>
              <a:rPr lang="en-US" altLang="en-US" sz="2000" dirty="0" smtClean="0"/>
              <a:t> from the drill was </a:t>
            </a:r>
            <a:r>
              <a:rPr lang="en-US" altLang="en-US" sz="2000" b="1" dirty="0" smtClean="0"/>
              <a:t>converted</a:t>
            </a:r>
            <a:r>
              <a:rPr lang="en-US" altLang="en-US" sz="2000" dirty="0" smtClean="0"/>
              <a:t> into </a:t>
            </a:r>
            <a:r>
              <a:rPr lang="en-US" altLang="en-US" sz="2000" i="1" dirty="0" smtClean="0"/>
              <a:t>chemical energy</a:t>
            </a:r>
            <a:r>
              <a:rPr lang="en-US" altLang="en-US" sz="2000" dirty="0" smtClean="0"/>
              <a:t> due to </a:t>
            </a:r>
            <a:r>
              <a:rPr lang="en-US" altLang="en-US" sz="2000" b="1" dirty="0" smtClean="0"/>
              <a:t>resistance</a:t>
            </a:r>
            <a:r>
              <a:rPr lang="en-US" altLang="en-US" sz="2000" dirty="0" smtClean="0"/>
              <a:t>. </a:t>
            </a:r>
          </a:p>
          <a:p>
            <a:pPr>
              <a:buFontTx/>
              <a:buNone/>
            </a:pPr>
            <a:r>
              <a:rPr lang="en-US" altLang="en-US" sz="2000" dirty="0" smtClean="0"/>
              <a:t>C. 	</a:t>
            </a:r>
            <a:r>
              <a:rPr lang="en-US" altLang="en-US" sz="2000" u="sng" dirty="0" smtClean="0"/>
              <a:t>Thermal energy </a:t>
            </a:r>
            <a:r>
              <a:rPr lang="en-US" altLang="en-US" sz="2000" dirty="0" smtClean="0"/>
              <a:t>from the drill was </a:t>
            </a:r>
            <a:r>
              <a:rPr lang="en-US" altLang="en-US" sz="2000" b="1" dirty="0" smtClean="0"/>
              <a:t>converted</a:t>
            </a:r>
            <a:r>
              <a:rPr lang="en-US" altLang="en-US" sz="2000" dirty="0" smtClean="0"/>
              <a:t> into </a:t>
            </a:r>
            <a:r>
              <a:rPr lang="en-US" altLang="en-US" sz="2000" u="sng" dirty="0" smtClean="0"/>
              <a:t>mechanical energy </a:t>
            </a:r>
            <a:r>
              <a:rPr lang="en-US" altLang="en-US" sz="2000" dirty="0" smtClean="0"/>
              <a:t>due to</a:t>
            </a:r>
            <a:r>
              <a:rPr lang="en-US" altLang="en-US" sz="2000" b="1" dirty="0" smtClean="0"/>
              <a:t> inertia</a:t>
            </a:r>
            <a:r>
              <a:rPr lang="en-US" altLang="en-US" sz="2000" dirty="0" smtClean="0"/>
              <a:t>. </a:t>
            </a:r>
          </a:p>
          <a:p>
            <a:pPr>
              <a:buFontTx/>
              <a:buNone/>
            </a:pPr>
            <a:r>
              <a:rPr lang="en-US" altLang="en-US" sz="2000" dirty="0" smtClean="0"/>
              <a:t>D. 	The process of removing the screw </a:t>
            </a:r>
            <a:r>
              <a:rPr lang="en-US" altLang="en-US" sz="2000" b="1" dirty="0" smtClean="0"/>
              <a:t>concentrated</a:t>
            </a:r>
            <a:r>
              <a:rPr lang="en-US" altLang="en-US" sz="2000" dirty="0" smtClean="0"/>
              <a:t> the </a:t>
            </a:r>
            <a:r>
              <a:rPr lang="en-US" altLang="en-US" sz="2000" u="sng" dirty="0" smtClean="0"/>
              <a:t>thermal ener</a:t>
            </a:r>
            <a:r>
              <a:rPr lang="en-US" altLang="en-US" sz="2000" dirty="0" smtClean="0"/>
              <a:t>gy that </a:t>
            </a:r>
            <a:r>
              <a:rPr lang="en-US" altLang="en-US" sz="2000" b="1" u="sng" dirty="0" smtClean="0"/>
              <a:t>was already present </a:t>
            </a:r>
            <a:r>
              <a:rPr lang="en-US" altLang="en-US" sz="2000" dirty="0" smtClean="0"/>
              <a:t>in the wood. </a:t>
            </a:r>
          </a:p>
          <a:p>
            <a:endParaRPr lang="en-US" altLang="en-US" dirty="0" smtClean="0"/>
          </a:p>
        </p:txBody>
      </p:sp>
      <p:sp>
        <p:nvSpPr>
          <p:cNvPr id="4" name="Content Placeholder 4"/>
          <p:cNvSpPr txBox="1">
            <a:spLocks/>
          </p:cNvSpPr>
          <p:nvPr/>
        </p:nvSpPr>
        <p:spPr bwMode="auto">
          <a:xfrm>
            <a:off x="584200" y="1158875"/>
            <a:ext cx="8026400" cy="1889125"/>
          </a:xfrm>
          <a:prstGeom prst="rect">
            <a:avLst/>
          </a:prstGeom>
          <a:noFill/>
          <a:ln w="9525">
            <a:noFill/>
            <a:miter lim="800000"/>
            <a:headEnd/>
            <a:tailEnd/>
          </a:ln>
        </p:spPr>
        <p:txBody>
          <a:bodyPr/>
          <a:lstStyle/>
          <a:p>
            <a:pPr marL="342900" indent="-342900" eaLnBrk="0" hangingPunct="0">
              <a:spcBef>
                <a:spcPct val="50000"/>
              </a:spcBef>
              <a:defRPr/>
            </a:pPr>
            <a:r>
              <a:rPr lang="en-US" sz="2600" kern="0" dirty="0">
                <a:latin typeface="+mn-lt"/>
              </a:rPr>
              <a:t>4. Jackie used a portable electric drill to remove screws from a broken wooden table. He noticed that the screws holding the table together were warm to the touch after being removed from the wood. </a:t>
            </a:r>
          </a:p>
          <a:p>
            <a:pPr marL="342900" indent="-342900" eaLnBrk="0" hangingPunct="0">
              <a:spcBef>
                <a:spcPct val="50000"/>
              </a:spcBef>
              <a:buFontTx/>
              <a:buChar char="•"/>
              <a:defRPr/>
            </a:pPr>
            <a:endParaRPr lang="en-US" sz="2600" kern="0" dirty="0">
              <a:latin typeface="+mn-lt"/>
            </a:endParaRPr>
          </a:p>
          <a:p>
            <a:pPr marL="342900" indent="-342900" eaLnBrk="0" hangingPunct="0">
              <a:spcBef>
                <a:spcPct val="50000"/>
              </a:spcBef>
              <a:buFontTx/>
              <a:buChar char="•"/>
              <a:defRPr/>
            </a:pPr>
            <a:endParaRPr lang="en-US" sz="2600" kern="0" dirty="0">
              <a:latin typeface="+mn-lt"/>
            </a:endParaRPr>
          </a:p>
        </p:txBody>
      </p:sp>
      <p:sp>
        <p:nvSpPr>
          <p:cNvPr id="24580" name="Rounded Rectangle 5"/>
          <p:cNvSpPr>
            <a:spLocks noChangeArrowheads="1"/>
          </p:cNvSpPr>
          <p:nvPr/>
        </p:nvSpPr>
        <p:spPr bwMode="auto">
          <a:xfrm>
            <a:off x="787400" y="3492500"/>
            <a:ext cx="6426200" cy="7239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Tree>
    <p:extLst>
      <p:ext uri="{BB962C8B-B14F-4D97-AF65-F5344CB8AC3E}">
        <p14:creationId xmlns:p14="http://schemas.microsoft.com/office/powerpoint/2010/main" val="259669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One down, 43 more to go……</a:t>
            </a:r>
          </a:p>
        </p:txBody>
      </p:sp>
      <p:sp>
        <p:nvSpPr>
          <p:cNvPr id="25603" name="Content Placeholder 2"/>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289133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667000" y="1203325"/>
            <a:ext cx="2959100" cy="609600"/>
          </a:xfrm>
        </p:spPr>
        <p:txBody>
          <a:bodyPr>
            <a:normAutofit fontScale="90000"/>
          </a:bodyPr>
          <a:lstStyle/>
          <a:p>
            <a:r>
              <a:rPr lang="en-US" altLang="en-US" smtClean="0"/>
              <a:t>Life Science</a:t>
            </a:r>
          </a:p>
        </p:txBody>
      </p:sp>
      <p:sp>
        <p:nvSpPr>
          <p:cNvPr id="26627"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structure is absent in the cells of fungi thereby preventing them from performing photosynthesis? </a:t>
            </a:r>
          </a:p>
        </p:txBody>
      </p:sp>
      <p:sp>
        <p:nvSpPr>
          <p:cNvPr id="4" name="Content Placeholder 2"/>
          <p:cNvSpPr txBox="1">
            <a:spLocks/>
          </p:cNvSpPr>
          <p:nvPr/>
        </p:nvSpPr>
        <p:spPr bwMode="auto">
          <a:xfrm>
            <a:off x="1828800" y="3571875"/>
            <a:ext cx="3886200" cy="2320925"/>
          </a:xfrm>
          <a:prstGeom prst="rect">
            <a:avLst/>
          </a:prstGeom>
          <a:noFill/>
          <a:ln w="9525">
            <a:noFill/>
            <a:miter lim="800000"/>
            <a:headEnd/>
            <a:tailEnd/>
          </a:ln>
        </p:spPr>
        <p:txBody>
          <a:bodyPr/>
          <a:lstStyle/>
          <a:p>
            <a:pPr marL="182880" indent="-342900" eaLnBrk="0" hangingPunct="0">
              <a:spcBef>
                <a:spcPts val="600"/>
              </a:spcBef>
              <a:defRPr/>
            </a:pPr>
            <a:endParaRPr lang="en-US" sz="2600" kern="0" dirty="0">
              <a:latin typeface="+mn-lt"/>
            </a:endParaRPr>
          </a:p>
        </p:txBody>
      </p:sp>
    </p:spTree>
    <p:extLst>
      <p:ext uri="{BB962C8B-B14F-4D97-AF65-F5344CB8AC3E}">
        <p14:creationId xmlns:p14="http://schemas.microsoft.com/office/powerpoint/2010/main" val="173455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sp>
        <p:nvSpPr>
          <p:cNvPr id="27651"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structure is absent in the cells of fungi thereby preventing them from performing photosynthesis? </a:t>
            </a:r>
          </a:p>
        </p:txBody>
      </p:sp>
      <p:sp>
        <p:nvSpPr>
          <p:cNvPr id="4" name="Content Placeholder 2"/>
          <p:cNvSpPr txBox="1">
            <a:spLocks/>
          </p:cNvSpPr>
          <p:nvPr/>
        </p:nvSpPr>
        <p:spPr bwMode="auto">
          <a:xfrm rot="20344836">
            <a:off x="655638" y="3479800"/>
            <a:ext cx="7186612" cy="1955800"/>
          </a:xfrm>
          <a:prstGeom prst="rect">
            <a:avLst/>
          </a:prstGeom>
          <a:noFill/>
          <a:ln w="9525">
            <a:noFill/>
            <a:miter lim="800000"/>
            <a:headEnd/>
            <a:tailEnd/>
          </a:ln>
        </p:spPr>
        <p:txBody>
          <a:bodyPr/>
          <a:lstStyle/>
          <a:p>
            <a:pPr indent="-342900" eaLnBrk="0" hangingPunct="0">
              <a:spcBef>
                <a:spcPts val="0"/>
              </a:spcBef>
              <a:defRPr/>
            </a:pPr>
            <a:r>
              <a:rPr lang="en-US" sz="3200" kern="0" dirty="0">
                <a:solidFill>
                  <a:srgbClr val="FFC000"/>
                </a:solidFill>
                <a:effectLst>
                  <a:outerShdw blurRad="38100" dist="38100" dir="2700000" algn="tl">
                    <a:srgbClr val="000000">
                      <a:alpha val="43137"/>
                    </a:srgbClr>
                  </a:outerShdw>
                </a:effectLst>
                <a:latin typeface="Cooper Black" pitchFamily="18" charset="0"/>
              </a:rPr>
              <a:t>What are the important things which you need to understand in this question to answer it correctly?</a:t>
            </a:r>
          </a:p>
        </p:txBody>
      </p:sp>
    </p:spTree>
    <p:extLst>
      <p:ext uri="{BB962C8B-B14F-4D97-AF65-F5344CB8AC3E}">
        <p14:creationId xmlns:p14="http://schemas.microsoft.com/office/powerpoint/2010/main" val="123877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sp>
        <p:nvSpPr>
          <p:cNvPr id="28675"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a:t>
            </a:r>
            <a:r>
              <a:rPr lang="en-US" altLang="en-US" b="1" dirty="0" smtClean="0">
                <a:solidFill>
                  <a:srgbClr val="FFFF00"/>
                </a:solidFill>
              </a:rPr>
              <a:t>structure</a:t>
            </a:r>
            <a:r>
              <a:rPr lang="en-US" altLang="en-US" dirty="0" smtClean="0">
                <a:solidFill>
                  <a:srgbClr val="FFFF00"/>
                </a:solidFill>
              </a:rPr>
              <a:t> is </a:t>
            </a:r>
            <a:r>
              <a:rPr lang="en-US" altLang="en-US" b="1" dirty="0" smtClean="0">
                <a:solidFill>
                  <a:srgbClr val="FFFF00"/>
                </a:solidFill>
              </a:rPr>
              <a:t>absent</a:t>
            </a:r>
            <a:r>
              <a:rPr lang="en-US" altLang="en-US" dirty="0" smtClean="0">
                <a:solidFill>
                  <a:srgbClr val="FFFF00"/>
                </a:solidFill>
              </a:rPr>
              <a:t> in the cells of </a:t>
            </a:r>
            <a:r>
              <a:rPr lang="en-US" altLang="en-US" b="1" i="1" u="sng" dirty="0" smtClean="0">
                <a:solidFill>
                  <a:srgbClr val="FFFF00"/>
                </a:solidFill>
              </a:rPr>
              <a:t>fungi</a:t>
            </a:r>
            <a:r>
              <a:rPr lang="en-US" altLang="en-US" dirty="0" smtClean="0">
                <a:solidFill>
                  <a:srgbClr val="FFFF00"/>
                </a:solidFill>
              </a:rPr>
              <a:t> thereby </a:t>
            </a:r>
            <a:r>
              <a:rPr lang="en-US" altLang="en-US" u="sng" dirty="0" smtClean="0">
                <a:solidFill>
                  <a:srgbClr val="FFFF00"/>
                </a:solidFill>
              </a:rPr>
              <a:t>preventing them from performing photosynthesis?</a:t>
            </a:r>
            <a:r>
              <a:rPr lang="en-US" altLang="en-US" dirty="0" smtClean="0">
                <a:solidFill>
                  <a:srgbClr val="FFFF00"/>
                </a:solidFill>
              </a:rPr>
              <a:t> </a:t>
            </a:r>
          </a:p>
        </p:txBody>
      </p:sp>
      <p:sp>
        <p:nvSpPr>
          <p:cNvPr id="6" name="Content Placeholder 2"/>
          <p:cNvSpPr txBox="1">
            <a:spLocks/>
          </p:cNvSpPr>
          <p:nvPr/>
        </p:nvSpPr>
        <p:spPr bwMode="auto">
          <a:xfrm>
            <a:off x="1231900" y="3416300"/>
            <a:ext cx="7366000" cy="2146300"/>
          </a:xfrm>
          <a:prstGeom prst="rect">
            <a:avLst/>
          </a:prstGeom>
          <a:noFill/>
          <a:ln w="9525">
            <a:noFill/>
            <a:miter lim="800000"/>
            <a:headEnd/>
            <a:tailEnd/>
          </a:ln>
        </p:spPr>
        <p:txBody>
          <a:bodyPr/>
          <a:lstStyle/>
          <a:p>
            <a:pPr marL="171450" indent="-514350" eaLnBrk="0" hangingPunct="0">
              <a:spcBef>
                <a:spcPts val="0"/>
              </a:spcBef>
              <a:buFont typeface="+mj-lt"/>
              <a:buAutoNum type="arabicPeriod"/>
              <a:defRPr/>
            </a:pPr>
            <a:r>
              <a:rPr lang="en-US" sz="2600" kern="0" dirty="0">
                <a:latin typeface="+mn-lt"/>
              </a:rPr>
              <a:t>In </a:t>
            </a:r>
            <a:r>
              <a:rPr lang="en-US" sz="2600" b="1" kern="0" dirty="0">
                <a:latin typeface="+mn-lt"/>
              </a:rPr>
              <a:t>f</a:t>
            </a:r>
            <a:r>
              <a:rPr lang="en-US" sz="2600" b="1" kern="0" dirty="0" err="1">
                <a:latin typeface="+mn-lt"/>
              </a:rPr>
              <a:t>ungi</a:t>
            </a:r>
            <a:endParaRPr lang="en-US" sz="2600" b="1" kern="0" dirty="0">
              <a:latin typeface="+mn-lt"/>
            </a:endParaRPr>
          </a:p>
          <a:p>
            <a:pPr marL="171450" indent="-514350" eaLnBrk="0" hangingPunct="0">
              <a:spcBef>
                <a:spcPts val="0"/>
              </a:spcBef>
              <a:buFontTx/>
              <a:buAutoNum type="arabicPeriod"/>
              <a:defRPr/>
            </a:pPr>
            <a:r>
              <a:rPr lang="en-US" sz="2600" kern="0" dirty="0">
                <a:latin typeface="+mn-lt"/>
              </a:rPr>
              <a:t>what is </a:t>
            </a:r>
            <a:r>
              <a:rPr lang="en-US" sz="2600" b="1" kern="0" dirty="0">
                <a:latin typeface="+mn-lt"/>
              </a:rPr>
              <a:t>structures</a:t>
            </a:r>
            <a:r>
              <a:rPr lang="en-US" sz="2600" kern="0" dirty="0">
                <a:latin typeface="+mn-lt"/>
              </a:rPr>
              <a:t> (Not process)</a:t>
            </a:r>
          </a:p>
          <a:p>
            <a:pPr marL="171450" indent="-514350" eaLnBrk="0" hangingPunct="0">
              <a:spcBef>
                <a:spcPts val="0"/>
              </a:spcBef>
              <a:buFontTx/>
              <a:buAutoNum type="arabicPeriod"/>
              <a:defRPr/>
            </a:pPr>
            <a:r>
              <a:rPr lang="en-US" sz="2600" kern="0" dirty="0">
                <a:latin typeface="+mn-lt"/>
              </a:rPr>
              <a:t>are </a:t>
            </a:r>
            <a:r>
              <a:rPr lang="en-US" sz="2600" b="1" kern="0" dirty="0">
                <a:latin typeface="+mn-lt"/>
              </a:rPr>
              <a:t>absent</a:t>
            </a:r>
            <a:r>
              <a:rPr lang="en-US" sz="2600" kern="0" dirty="0">
                <a:latin typeface="+mn-lt"/>
              </a:rPr>
              <a:t> or missing</a:t>
            </a:r>
          </a:p>
          <a:p>
            <a:pPr marL="171450" indent="-514350" eaLnBrk="0" hangingPunct="0">
              <a:spcBef>
                <a:spcPts val="0"/>
              </a:spcBef>
              <a:buFontTx/>
              <a:buAutoNum type="arabicPeriod"/>
              <a:defRPr/>
            </a:pPr>
            <a:r>
              <a:rPr lang="en-US" sz="2600" b="1" kern="0" dirty="0">
                <a:latin typeface="+mn-lt"/>
              </a:rPr>
              <a:t>preventing photosynthesis </a:t>
            </a:r>
            <a:r>
              <a:rPr lang="en-US" sz="2600" kern="0" dirty="0">
                <a:latin typeface="+mn-lt"/>
              </a:rPr>
              <a:t>from occurring.</a:t>
            </a:r>
          </a:p>
        </p:txBody>
      </p:sp>
    </p:spTree>
    <p:extLst>
      <p:ext uri="{BB962C8B-B14F-4D97-AF65-F5344CB8AC3E}">
        <p14:creationId xmlns:p14="http://schemas.microsoft.com/office/powerpoint/2010/main" val="138065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sp>
        <p:nvSpPr>
          <p:cNvPr id="29699"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a:t>
            </a:r>
            <a:r>
              <a:rPr lang="en-US" altLang="en-US" b="1" dirty="0" smtClean="0">
                <a:solidFill>
                  <a:srgbClr val="FFFF00"/>
                </a:solidFill>
              </a:rPr>
              <a:t>structure</a:t>
            </a:r>
            <a:r>
              <a:rPr lang="en-US" altLang="en-US" dirty="0" smtClean="0">
                <a:solidFill>
                  <a:srgbClr val="FFFF00"/>
                </a:solidFill>
              </a:rPr>
              <a:t> is </a:t>
            </a:r>
            <a:r>
              <a:rPr lang="en-US" altLang="en-US" b="1" dirty="0" smtClean="0">
                <a:solidFill>
                  <a:srgbClr val="FFFF00"/>
                </a:solidFill>
              </a:rPr>
              <a:t>absent</a:t>
            </a:r>
            <a:r>
              <a:rPr lang="en-US" altLang="en-US" dirty="0" smtClean="0">
                <a:solidFill>
                  <a:srgbClr val="FFFF00"/>
                </a:solidFill>
              </a:rPr>
              <a:t> in the cells of </a:t>
            </a:r>
            <a:r>
              <a:rPr lang="en-US" altLang="en-US" b="1" i="1" u="sng" dirty="0" smtClean="0">
                <a:solidFill>
                  <a:srgbClr val="FFFF00"/>
                </a:solidFill>
              </a:rPr>
              <a:t>fungi</a:t>
            </a:r>
            <a:r>
              <a:rPr lang="en-US" altLang="en-US" dirty="0" smtClean="0">
                <a:solidFill>
                  <a:srgbClr val="FFFF00"/>
                </a:solidFill>
              </a:rPr>
              <a:t> thereby </a:t>
            </a:r>
            <a:r>
              <a:rPr lang="en-US" altLang="en-US" u="sng" dirty="0" smtClean="0">
                <a:solidFill>
                  <a:srgbClr val="FFFF00"/>
                </a:solidFill>
              </a:rPr>
              <a:t>preventing them from performing photosynthesis?</a:t>
            </a:r>
            <a:r>
              <a:rPr lang="en-US" altLang="en-US" dirty="0" smtClean="0">
                <a:solidFill>
                  <a:srgbClr val="FFFF00"/>
                </a:solidFill>
              </a:rPr>
              <a:t> </a:t>
            </a:r>
          </a:p>
        </p:txBody>
      </p:sp>
      <p:sp>
        <p:nvSpPr>
          <p:cNvPr id="4" name="Content Placeholder 2"/>
          <p:cNvSpPr txBox="1">
            <a:spLocks/>
          </p:cNvSpPr>
          <p:nvPr/>
        </p:nvSpPr>
        <p:spPr bwMode="auto">
          <a:xfrm>
            <a:off x="1181100" y="3454400"/>
            <a:ext cx="6604000" cy="1765300"/>
          </a:xfrm>
          <a:prstGeom prst="rect">
            <a:avLst/>
          </a:prstGeom>
          <a:noFill/>
          <a:ln w="9525">
            <a:noFill/>
            <a:miter lim="800000"/>
            <a:headEnd/>
            <a:tailEnd/>
          </a:ln>
        </p:spPr>
        <p:txBody>
          <a:bodyPr/>
          <a:lstStyle/>
          <a:p>
            <a:pPr indent="-342900" eaLnBrk="0" hangingPunct="0">
              <a:spcBef>
                <a:spcPts val="0"/>
              </a:spcBef>
              <a:defRPr/>
            </a:pPr>
            <a:r>
              <a:rPr lang="en-US" sz="2600" b="1" kern="0" dirty="0">
                <a:latin typeface="+mn-lt"/>
              </a:rPr>
              <a:t>What do you know about fungi?</a:t>
            </a:r>
          </a:p>
          <a:p>
            <a:pPr marL="171450" indent="-514350" eaLnBrk="0" hangingPunct="0">
              <a:spcBef>
                <a:spcPts val="0"/>
              </a:spcBef>
              <a:buFontTx/>
              <a:buAutoNum type="arabicPeriod"/>
              <a:defRPr/>
            </a:pPr>
            <a:r>
              <a:rPr lang="en-US" sz="2600" kern="0" dirty="0">
                <a:latin typeface="+mn-lt"/>
              </a:rPr>
              <a:t>Found on trees or forest.</a:t>
            </a:r>
          </a:p>
          <a:p>
            <a:pPr marL="171450" indent="-514350" eaLnBrk="0" hangingPunct="0">
              <a:spcBef>
                <a:spcPts val="0"/>
              </a:spcBef>
              <a:buFontTx/>
              <a:buAutoNum type="arabicPeriod"/>
              <a:defRPr/>
            </a:pPr>
            <a:r>
              <a:rPr lang="en-US" sz="2600" kern="0" dirty="0">
                <a:latin typeface="+mn-lt"/>
              </a:rPr>
              <a:t>Brown or tan, dark in color.</a:t>
            </a:r>
          </a:p>
          <a:p>
            <a:pPr marL="171450" indent="-514350" eaLnBrk="0" hangingPunct="0">
              <a:spcBef>
                <a:spcPts val="0"/>
              </a:spcBef>
              <a:buFontTx/>
              <a:buAutoNum type="arabicPeriod"/>
              <a:defRPr/>
            </a:pPr>
            <a:r>
              <a:rPr lang="en-US" sz="2600" kern="0" dirty="0">
                <a:latin typeface="+mn-lt"/>
              </a:rPr>
              <a:t>Does not move.</a:t>
            </a:r>
          </a:p>
        </p:txBody>
      </p:sp>
      <p:sp>
        <p:nvSpPr>
          <p:cNvPr id="29701" name="TextBox 4"/>
          <p:cNvSpPr txBox="1">
            <a:spLocks noChangeArrowheads="1"/>
          </p:cNvSpPr>
          <p:nvPr/>
        </p:nvSpPr>
        <p:spPr bwMode="auto">
          <a:xfrm>
            <a:off x="1193800" y="6134100"/>
            <a:ext cx="552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a:t>Ok, now let’s look at possible answers……</a:t>
            </a:r>
          </a:p>
        </p:txBody>
      </p:sp>
    </p:spTree>
    <p:extLst>
      <p:ext uri="{BB962C8B-B14F-4D97-AF65-F5344CB8AC3E}">
        <p14:creationId xmlns:p14="http://schemas.microsoft.com/office/powerpoint/2010/main" val="172238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sp>
        <p:nvSpPr>
          <p:cNvPr id="4" name="Content Placeholder 2"/>
          <p:cNvSpPr txBox="1">
            <a:spLocks/>
          </p:cNvSpPr>
          <p:nvPr/>
        </p:nvSpPr>
        <p:spPr bwMode="auto">
          <a:xfrm>
            <a:off x="1828800" y="3571875"/>
            <a:ext cx="3035300" cy="1990725"/>
          </a:xfrm>
          <a:prstGeom prst="rect">
            <a:avLst/>
          </a:prstGeom>
          <a:solidFill>
            <a:srgbClr val="FFFF00"/>
          </a:solidFill>
          <a:ln w="9525">
            <a:noFill/>
            <a:miter lim="800000"/>
            <a:headEnd/>
            <a:tailEnd/>
          </a:ln>
        </p:spPr>
        <p:txBody>
          <a:bodyPr/>
          <a:lstStyle/>
          <a:p>
            <a:pPr marL="182880" indent="-342900" eaLnBrk="0" hangingPunct="0">
              <a:spcBef>
                <a:spcPts val="600"/>
              </a:spcBef>
              <a:defRPr/>
            </a:pPr>
            <a:r>
              <a:rPr lang="en-US" sz="2600" kern="0" dirty="0">
                <a:solidFill>
                  <a:schemeClr val="bg1"/>
                </a:solidFill>
                <a:latin typeface="+mn-lt"/>
              </a:rPr>
              <a:t>A. 	cilia </a:t>
            </a:r>
          </a:p>
          <a:p>
            <a:pPr marL="182880" indent="-342900" eaLnBrk="0" hangingPunct="0">
              <a:spcBef>
                <a:spcPts val="600"/>
              </a:spcBef>
              <a:defRPr/>
            </a:pPr>
            <a:r>
              <a:rPr lang="en-US" sz="2600" kern="0" dirty="0">
                <a:solidFill>
                  <a:schemeClr val="bg1"/>
                </a:solidFill>
                <a:latin typeface="+mn-lt"/>
              </a:rPr>
              <a:t>B. 	nuclei </a:t>
            </a:r>
          </a:p>
          <a:p>
            <a:pPr marL="182880" indent="-342900" eaLnBrk="0" hangingPunct="0">
              <a:spcBef>
                <a:spcPts val="600"/>
              </a:spcBef>
              <a:defRPr/>
            </a:pPr>
            <a:r>
              <a:rPr lang="en-US" sz="2600" kern="0" dirty="0">
                <a:solidFill>
                  <a:schemeClr val="bg1"/>
                </a:solidFill>
                <a:latin typeface="+mn-lt"/>
              </a:rPr>
              <a:t>C. 	chloroplasts </a:t>
            </a:r>
          </a:p>
          <a:p>
            <a:pPr marL="182880" indent="-342900" eaLnBrk="0" hangingPunct="0">
              <a:spcBef>
                <a:spcPts val="600"/>
              </a:spcBef>
              <a:defRPr/>
            </a:pPr>
            <a:r>
              <a:rPr lang="en-US" sz="2600" kern="0" dirty="0">
                <a:solidFill>
                  <a:schemeClr val="bg1"/>
                </a:solidFill>
                <a:latin typeface="+mn-lt"/>
              </a:rPr>
              <a:t>D. 	mitochondria </a:t>
            </a:r>
          </a:p>
        </p:txBody>
      </p:sp>
      <p:sp>
        <p:nvSpPr>
          <p:cNvPr id="30725" name="TextBox 5"/>
          <p:cNvSpPr txBox="1">
            <a:spLocks noChangeArrowheads="1"/>
          </p:cNvSpPr>
          <p:nvPr/>
        </p:nvSpPr>
        <p:spPr bwMode="auto">
          <a:xfrm>
            <a:off x="1193800" y="6134100"/>
            <a:ext cx="569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a:t>Ok, now let’s look at what the answers mean</a:t>
            </a:r>
          </a:p>
        </p:txBody>
      </p:sp>
      <p:sp>
        <p:nvSpPr>
          <p:cNvPr id="7"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a:t>
            </a:r>
            <a:r>
              <a:rPr lang="en-US" altLang="en-US" b="1" dirty="0" smtClean="0">
                <a:solidFill>
                  <a:srgbClr val="FFFF00"/>
                </a:solidFill>
              </a:rPr>
              <a:t>structure is absent </a:t>
            </a:r>
            <a:r>
              <a:rPr lang="en-US" altLang="en-US" dirty="0" smtClean="0">
                <a:solidFill>
                  <a:srgbClr val="FFFF00"/>
                </a:solidFill>
              </a:rPr>
              <a:t>in the cells of </a:t>
            </a:r>
            <a:r>
              <a:rPr lang="en-US" altLang="en-US" b="1" dirty="0" smtClean="0">
                <a:solidFill>
                  <a:srgbClr val="FFFF00"/>
                </a:solidFill>
              </a:rPr>
              <a:t>fungi</a:t>
            </a:r>
            <a:r>
              <a:rPr lang="en-US" altLang="en-US" dirty="0" smtClean="0">
                <a:solidFill>
                  <a:srgbClr val="FFFF00"/>
                </a:solidFill>
              </a:rPr>
              <a:t> thereby </a:t>
            </a:r>
            <a:r>
              <a:rPr lang="en-US" altLang="en-US" b="1" dirty="0" smtClean="0">
                <a:solidFill>
                  <a:srgbClr val="FFFF00"/>
                </a:solidFill>
              </a:rPr>
              <a:t>preventing</a:t>
            </a:r>
            <a:r>
              <a:rPr lang="en-US" altLang="en-US" dirty="0" smtClean="0">
                <a:solidFill>
                  <a:srgbClr val="FFFF00"/>
                </a:solidFill>
              </a:rPr>
              <a:t> them </a:t>
            </a:r>
            <a:r>
              <a:rPr lang="en-US" altLang="en-US" b="1" dirty="0" smtClean="0">
                <a:solidFill>
                  <a:srgbClr val="FFFF00"/>
                </a:solidFill>
              </a:rPr>
              <a:t>from performing photosynthesis? </a:t>
            </a:r>
          </a:p>
        </p:txBody>
      </p:sp>
    </p:spTree>
    <p:extLst>
      <p:ext uri="{BB962C8B-B14F-4D97-AF65-F5344CB8AC3E}">
        <p14:creationId xmlns:p14="http://schemas.microsoft.com/office/powerpoint/2010/main" val="296293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smtClean="0"/>
          </a:p>
        </p:txBody>
      </p:sp>
      <p:sp>
        <p:nvSpPr>
          <p:cNvPr id="4" name="Content Placeholder 2"/>
          <p:cNvSpPr txBox="1">
            <a:spLocks/>
          </p:cNvSpPr>
          <p:nvPr/>
        </p:nvSpPr>
        <p:spPr bwMode="auto">
          <a:xfrm>
            <a:off x="1828800" y="3571875"/>
            <a:ext cx="3035300" cy="2320925"/>
          </a:xfrm>
          <a:prstGeom prst="rect">
            <a:avLst/>
          </a:prstGeom>
          <a:noFill/>
          <a:ln w="9525">
            <a:noFill/>
            <a:miter lim="800000"/>
            <a:headEnd/>
            <a:tailEnd/>
          </a:ln>
        </p:spPr>
        <p:txBody>
          <a:bodyPr/>
          <a:lstStyle/>
          <a:p>
            <a:pPr marL="182880" indent="-342900" eaLnBrk="0" hangingPunct="0">
              <a:spcBef>
                <a:spcPts val="600"/>
              </a:spcBef>
              <a:defRPr/>
            </a:pPr>
            <a:r>
              <a:rPr lang="en-US" sz="2600" kern="0" dirty="0">
                <a:latin typeface="+mn-lt"/>
              </a:rPr>
              <a:t>A. 	cilia </a:t>
            </a:r>
          </a:p>
          <a:p>
            <a:pPr marL="182880" indent="-342900" eaLnBrk="0" hangingPunct="0">
              <a:spcBef>
                <a:spcPts val="600"/>
              </a:spcBef>
              <a:defRPr/>
            </a:pPr>
            <a:r>
              <a:rPr lang="en-US" sz="2600" kern="0" dirty="0">
                <a:latin typeface="+mn-lt"/>
              </a:rPr>
              <a:t>B. 	nuclei </a:t>
            </a:r>
          </a:p>
          <a:p>
            <a:pPr marL="182880" indent="-342900" eaLnBrk="0" hangingPunct="0">
              <a:spcBef>
                <a:spcPts val="600"/>
              </a:spcBef>
              <a:defRPr/>
            </a:pPr>
            <a:r>
              <a:rPr lang="en-US" sz="2600" kern="0" dirty="0">
                <a:latin typeface="+mn-lt"/>
              </a:rPr>
              <a:t>C. 	chloroplasts </a:t>
            </a:r>
          </a:p>
          <a:p>
            <a:pPr marL="182880" indent="-342900" eaLnBrk="0" hangingPunct="0">
              <a:spcBef>
                <a:spcPts val="600"/>
              </a:spcBef>
              <a:defRPr/>
            </a:pPr>
            <a:r>
              <a:rPr lang="en-US" sz="2600" kern="0" dirty="0">
                <a:latin typeface="+mn-lt"/>
              </a:rPr>
              <a:t>D. 	mitochondria </a:t>
            </a:r>
          </a:p>
        </p:txBody>
      </p:sp>
      <p:sp>
        <p:nvSpPr>
          <p:cNvPr id="5" name="Content Placeholder 2"/>
          <p:cNvSpPr txBox="1">
            <a:spLocks/>
          </p:cNvSpPr>
          <p:nvPr/>
        </p:nvSpPr>
        <p:spPr bwMode="auto">
          <a:xfrm>
            <a:off x="3403600" y="3546475"/>
            <a:ext cx="5740400" cy="2320925"/>
          </a:xfrm>
          <a:prstGeom prst="rect">
            <a:avLst/>
          </a:prstGeom>
          <a:noFill/>
          <a:ln w="9525">
            <a:noFill/>
            <a:miter lim="800000"/>
            <a:headEnd/>
            <a:tailEnd/>
          </a:ln>
        </p:spPr>
        <p:txBody>
          <a:bodyPr/>
          <a:lstStyle/>
          <a:p>
            <a:pPr marL="182880" indent="-342900" eaLnBrk="0" hangingPunct="0">
              <a:spcBef>
                <a:spcPts val="600"/>
              </a:spcBef>
              <a:defRPr/>
            </a:pPr>
            <a:r>
              <a:rPr lang="en-US" sz="2600" kern="0" dirty="0">
                <a:latin typeface="+mn-lt"/>
              </a:rPr>
              <a:t>-movement</a:t>
            </a:r>
          </a:p>
          <a:p>
            <a:pPr marL="182880" indent="-342900" eaLnBrk="0" hangingPunct="0">
              <a:spcBef>
                <a:spcPts val="600"/>
              </a:spcBef>
              <a:defRPr/>
            </a:pPr>
            <a:r>
              <a:rPr lang="en-US" sz="2600" kern="0" dirty="0">
                <a:latin typeface="+mn-lt"/>
              </a:rPr>
              <a:t>   -genetic center</a:t>
            </a:r>
          </a:p>
          <a:p>
            <a:pPr marL="182880" indent="-342900" eaLnBrk="0" hangingPunct="0">
              <a:spcBef>
                <a:spcPts val="600"/>
              </a:spcBef>
              <a:defRPr/>
            </a:pPr>
            <a:r>
              <a:rPr lang="en-US" sz="2600" kern="0" dirty="0">
                <a:latin typeface="+mn-lt"/>
              </a:rPr>
              <a:t>             -Hold chlorophyll</a:t>
            </a:r>
          </a:p>
          <a:p>
            <a:pPr marL="182880" indent="-342900" eaLnBrk="0" hangingPunct="0">
              <a:spcBef>
                <a:spcPts val="600"/>
              </a:spcBef>
              <a:defRPr/>
            </a:pPr>
            <a:r>
              <a:rPr lang="en-US" sz="2600" kern="0" dirty="0">
                <a:latin typeface="+mn-lt"/>
              </a:rPr>
              <a:t>              -</a:t>
            </a:r>
            <a:r>
              <a:rPr lang="en-US" sz="2800" dirty="0"/>
              <a:t>conversion of food to usable </a:t>
            </a:r>
          </a:p>
          <a:p>
            <a:pPr marL="182880" indent="-342900" eaLnBrk="0" hangingPunct="0">
              <a:spcBef>
                <a:spcPts val="600"/>
              </a:spcBef>
              <a:defRPr/>
            </a:pPr>
            <a:r>
              <a:rPr lang="en-US" sz="2800" dirty="0"/>
              <a:t>                energy</a:t>
            </a:r>
            <a:endParaRPr lang="en-US" sz="2600" kern="0" dirty="0">
              <a:latin typeface="+mn-lt"/>
            </a:endParaRPr>
          </a:p>
        </p:txBody>
      </p:sp>
      <p:sp>
        <p:nvSpPr>
          <p:cNvPr id="7"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a:t>
            </a:r>
            <a:r>
              <a:rPr lang="en-US" altLang="en-US" b="1" dirty="0" smtClean="0">
                <a:solidFill>
                  <a:srgbClr val="FFFF00"/>
                </a:solidFill>
              </a:rPr>
              <a:t>structure is absent </a:t>
            </a:r>
            <a:r>
              <a:rPr lang="en-US" altLang="en-US" dirty="0" smtClean="0">
                <a:solidFill>
                  <a:srgbClr val="FFFF00"/>
                </a:solidFill>
              </a:rPr>
              <a:t>in the cells of </a:t>
            </a:r>
            <a:r>
              <a:rPr lang="en-US" altLang="en-US" b="1" dirty="0" smtClean="0">
                <a:solidFill>
                  <a:srgbClr val="FFFF00"/>
                </a:solidFill>
              </a:rPr>
              <a:t>fungi</a:t>
            </a:r>
            <a:r>
              <a:rPr lang="en-US" altLang="en-US" dirty="0" smtClean="0">
                <a:solidFill>
                  <a:srgbClr val="FFFF00"/>
                </a:solidFill>
              </a:rPr>
              <a:t> thereby </a:t>
            </a:r>
            <a:r>
              <a:rPr lang="en-US" altLang="en-US" b="1" dirty="0" smtClean="0">
                <a:solidFill>
                  <a:srgbClr val="FFFF00"/>
                </a:solidFill>
              </a:rPr>
              <a:t>preventing</a:t>
            </a:r>
            <a:r>
              <a:rPr lang="en-US" altLang="en-US" dirty="0" smtClean="0">
                <a:solidFill>
                  <a:srgbClr val="FFFF00"/>
                </a:solidFill>
              </a:rPr>
              <a:t> them </a:t>
            </a:r>
            <a:r>
              <a:rPr lang="en-US" altLang="en-US" b="1" dirty="0" smtClean="0">
                <a:solidFill>
                  <a:srgbClr val="FFFF00"/>
                </a:solidFill>
              </a:rPr>
              <a:t>from performing photosynthesis? </a:t>
            </a:r>
          </a:p>
        </p:txBody>
      </p:sp>
    </p:spTree>
    <p:extLst>
      <p:ext uri="{BB962C8B-B14F-4D97-AF65-F5344CB8AC3E}">
        <p14:creationId xmlns:p14="http://schemas.microsoft.com/office/powerpoint/2010/main" val="97931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tLang="en-US" smtClean="0"/>
          </a:p>
        </p:txBody>
      </p:sp>
      <p:sp>
        <p:nvSpPr>
          <p:cNvPr id="4" name="Content Placeholder 2"/>
          <p:cNvSpPr txBox="1">
            <a:spLocks/>
          </p:cNvSpPr>
          <p:nvPr/>
        </p:nvSpPr>
        <p:spPr bwMode="auto">
          <a:xfrm>
            <a:off x="1828800" y="3571875"/>
            <a:ext cx="3886200" cy="2320925"/>
          </a:xfrm>
          <a:prstGeom prst="rect">
            <a:avLst/>
          </a:prstGeom>
          <a:noFill/>
          <a:ln w="9525">
            <a:noFill/>
            <a:miter lim="800000"/>
            <a:headEnd/>
            <a:tailEnd/>
          </a:ln>
        </p:spPr>
        <p:txBody>
          <a:bodyPr/>
          <a:lstStyle/>
          <a:p>
            <a:pPr marL="182880" indent="-342900" eaLnBrk="0" hangingPunct="0">
              <a:spcBef>
                <a:spcPts val="600"/>
              </a:spcBef>
              <a:defRPr/>
            </a:pPr>
            <a:r>
              <a:rPr lang="en-US" sz="2600" kern="0" dirty="0">
                <a:latin typeface="+mn-lt"/>
              </a:rPr>
              <a:t>A. 	cilia </a:t>
            </a:r>
          </a:p>
          <a:p>
            <a:pPr marL="182880" indent="-342900" eaLnBrk="0" hangingPunct="0">
              <a:spcBef>
                <a:spcPts val="600"/>
              </a:spcBef>
              <a:defRPr/>
            </a:pPr>
            <a:r>
              <a:rPr lang="en-US" sz="2600" kern="0" dirty="0">
                <a:latin typeface="+mn-lt"/>
              </a:rPr>
              <a:t>B. 	nuclei </a:t>
            </a:r>
          </a:p>
          <a:p>
            <a:pPr marL="182880" indent="-342900" eaLnBrk="0" hangingPunct="0">
              <a:spcBef>
                <a:spcPts val="600"/>
              </a:spcBef>
              <a:defRPr/>
            </a:pPr>
            <a:r>
              <a:rPr lang="en-US" sz="2600" kern="0" dirty="0">
                <a:latin typeface="+mn-lt"/>
              </a:rPr>
              <a:t>C. 	chloroplasts </a:t>
            </a:r>
          </a:p>
          <a:p>
            <a:pPr marL="182880" indent="-342900" eaLnBrk="0" hangingPunct="0">
              <a:spcBef>
                <a:spcPts val="600"/>
              </a:spcBef>
              <a:defRPr/>
            </a:pPr>
            <a:r>
              <a:rPr lang="en-US" sz="2600" kern="0" dirty="0">
                <a:latin typeface="+mn-lt"/>
              </a:rPr>
              <a:t>D. 	mitochondria </a:t>
            </a:r>
          </a:p>
        </p:txBody>
      </p:sp>
      <p:sp>
        <p:nvSpPr>
          <p:cNvPr id="6"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a:t>
            </a:r>
            <a:r>
              <a:rPr lang="en-US" altLang="en-US" b="1" dirty="0" smtClean="0">
                <a:solidFill>
                  <a:srgbClr val="FFFF00"/>
                </a:solidFill>
              </a:rPr>
              <a:t>structure is absent </a:t>
            </a:r>
            <a:r>
              <a:rPr lang="en-US" altLang="en-US" dirty="0" smtClean="0">
                <a:solidFill>
                  <a:srgbClr val="FFFF00"/>
                </a:solidFill>
              </a:rPr>
              <a:t>in the cells of </a:t>
            </a:r>
            <a:r>
              <a:rPr lang="en-US" altLang="en-US" b="1" dirty="0" smtClean="0">
                <a:solidFill>
                  <a:srgbClr val="FFFF00"/>
                </a:solidFill>
              </a:rPr>
              <a:t>fungi</a:t>
            </a:r>
            <a:r>
              <a:rPr lang="en-US" altLang="en-US" dirty="0" smtClean="0">
                <a:solidFill>
                  <a:srgbClr val="FFFF00"/>
                </a:solidFill>
              </a:rPr>
              <a:t> thereby </a:t>
            </a:r>
            <a:r>
              <a:rPr lang="en-US" altLang="en-US" b="1" dirty="0" smtClean="0">
                <a:solidFill>
                  <a:srgbClr val="FFFF00"/>
                </a:solidFill>
              </a:rPr>
              <a:t>preventing</a:t>
            </a:r>
            <a:r>
              <a:rPr lang="en-US" altLang="en-US" dirty="0" smtClean="0">
                <a:solidFill>
                  <a:srgbClr val="FFFF00"/>
                </a:solidFill>
              </a:rPr>
              <a:t> them </a:t>
            </a:r>
            <a:r>
              <a:rPr lang="en-US" altLang="en-US" b="1" dirty="0" smtClean="0">
                <a:solidFill>
                  <a:srgbClr val="FFFF00"/>
                </a:solidFill>
              </a:rPr>
              <a:t>from performing photosynthesis? </a:t>
            </a:r>
          </a:p>
        </p:txBody>
      </p:sp>
    </p:spTree>
    <p:extLst>
      <p:ext uri="{BB962C8B-B14F-4D97-AF65-F5344CB8AC3E}">
        <p14:creationId xmlns:p14="http://schemas.microsoft.com/office/powerpoint/2010/main" val="3167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smtClean="0"/>
          </a:p>
        </p:txBody>
      </p:sp>
      <p:sp>
        <p:nvSpPr>
          <p:cNvPr id="33795" name="Content Placeholder 2"/>
          <p:cNvSpPr>
            <a:spLocks noGrp="1"/>
          </p:cNvSpPr>
          <p:nvPr>
            <p:ph idx="1"/>
          </p:nvPr>
        </p:nvSpPr>
        <p:spPr>
          <a:xfrm>
            <a:off x="1143000" y="1946275"/>
            <a:ext cx="7162800" cy="1571625"/>
          </a:xfrm>
        </p:spPr>
        <p:txBody>
          <a:bodyPr/>
          <a:lstStyle/>
          <a:p>
            <a:pPr marL="0">
              <a:spcBef>
                <a:spcPct val="0"/>
              </a:spcBef>
              <a:buFontTx/>
              <a:buNone/>
            </a:pPr>
            <a:r>
              <a:rPr lang="en-US" altLang="en-US" dirty="0" smtClean="0">
                <a:solidFill>
                  <a:srgbClr val="FFFF00"/>
                </a:solidFill>
              </a:rPr>
              <a:t>5. What </a:t>
            </a:r>
            <a:r>
              <a:rPr lang="en-US" altLang="en-US" b="1" dirty="0" smtClean="0">
                <a:solidFill>
                  <a:srgbClr val="FFFF00"/>
                </a:solidFill>
              </a:rPr>
              <a:t>structure is absent </a:t>
            </a:r>
            <a:r>
              <a:rPr lang="en-US" altLang="en-US" dirty="0" smtClean="0">
                <a:solidFill>
                  <a:srgbClr val="FFFF00"/>
                </a:solidFill>
              </a:rPr>
              <a:t>in the cells of </a:t>
            </a:r>
            <a:r>
              <a:rPr lang="en-US" altLang="en-US" b="1" dirty="0" smtClean="0">
                <a:solidFill>
                  <a:srgbClr val="FFFF00"/>
                </a:solidFill>
              </a:rPr>
              <a:t>fungi</a:t>
            </a:r>
            <a:r>
              <a:rPr lang="en-US" altLang="en-US" dirty="0" smtClean="0">
                <a:solidFill>
                  <a:srgbClr val="FFFF00"/>
                </a:solidFill>
              </a:rPr>
              <a:t> thereby </a:t>
            </a:r>
            <a:r>
              <a:rPr lang="en-US" altLang="en-US" b="1" dirty="0" smtClean="0">
                <a:solidFill>
                  <a:srgbClr val="FFFF00"/>
                </a:solidFill>
              </a:rPr>
              <a:t>preventing</a:t>
            </a:r>
            <a:r>
              <a:rPr lang="en-US" altLang="en-US" dirty="0" smtClean="0">
                <a:solidFill>
                  <a:srgbClr val="FFFF00"/>
                </a:solidFill>
              </a:rPr>
              <a:t> them </a:t>
            </a:r>
            <a:r>
              <a:rPr lang="en-US" altLang="en-US" b="1" dirty="0" smtClean="0">
                <a:solidFill>
                  <a:srgbClr val="FFFF00"/>
                </a:solidFill>
              </a:rPr>
              <a:t>from performing photosynthesis? </a:t>
            </a:r>
          </a:p>
        </p:txBody>
      </p:sp>
      <p:sp>
        <p:nvSpPr>
          <p:cNvPr id="4" name="Content Placeholder 2"/>
          <p:cNvSpPr txBox="1">
            <a:spLocks/>
          </p:cNvSpPr>
          <p:nvPr/>
        </p:nvSpPr>
        <p:spPr bwMode="auto">
          <a:xfrm>
            <a:off x="1828800" y="3571875"/>
            <a:ext cx="3886200" cy="2320925"/>
          </a:xfrm>
          <a:prstGeom prst="rect">
            <a:avLst/>
          </a:prstGeom>
          <a:noFill/>
          <a:ln w="9525">
            <a:noFill/>
            <a:miter lim="800000"/>
            <a:headEnd/>
            <a:tailEnd/>
          </a:ln>
        </p:spPr>
        <p:txBody>
          <a:bodyPr/>
          <a:lstStyle/>
          <a:p>
            <a:pPr marL="182880" indent="-342900" eaLnBrk="0" hangingPunct="0">
              <a:spcBef>
                <a:spcPts val="600"/>
              </a:spcBef>
              <a:defRPr/>
            </a:pPr>
            <a:r>
              <a:rPr lang="en-US" sz="2600" kern="0" dirty="0">
                <a:latin typeface="+mn-lt"/>
              </a:rPr>
              <a:t>A. 	cilia </a:t>
            </a:r>
          </a:p>
          <a:p>
            <a:pPr marL="182880" indent="-342900" eaLnBrk="0" hangingPunct="0">
              <a:spcBef>
                <a:spcPts val="600"/>
              </a:spcBef>
              <a:defRPr/>
            </a:pPr>
            <a:r>
              <a:rPr lang="en-US" sz="2600" kern="0" dirty="0">
                <a:latin typeface="+mn-lt"/>
              </a:rPr>
              <a:t>B. 	nuclei </a:t>
            </a:r>
          </a:p>
          <a:p>
            <a:pPr marL="182880" indent="-342900" eaLnBrk="0" hangingPunct="0">
              <a:spcBef>
                <a:spcPts val="600"/>
              </a:spcBef>
              <a:defRPr/>
            </a:pPr>
            <a:r>
              <a:rPr lang="en-US" sz="2600" b="1" kern="0" dirty="0">
                <a:solidFill>
                  <a:srgbClr val="FFFF00"/>
                </a:solidFill>
                <a:latin typeface="+mn-lt"/>
              </a:rPr>
              <a:t>C. 	chloroplasts </a:t>
            </a:r>
          </a:p>
          <a:p>
            <a:pPr marL="182880" indent="-342900" eaLnBrk="0" hangingPunct="0">
              <a:spcBef>
                <a:spcPts val="600"/>
              </a:spcBef>
              <a:defRPr/>
            </a:pPr>
            <a:r>
              <a:rPr lang="en-US" sz="2600" kern="0" dirty="0">
                <a:latin typeface="+mn-lt"/>
              </a:rPr>
              <a:t>D. 	mitochondria </a:t>
            </a:r>
          </a:p>
        </p:txBody>
      </p:sp>
      <p:sp>
        <p:nvSpPr>
          <p:cNvPr id="5" name="Content Placeholder 2"/>
          <p:cNvSpPr txBox="1">
            <a:spLocks/>
          </p:cNvSpPr>
          <p:nvPr/>
        </p:nvSpPr>
        <p:spPr bwMode="auto">
          <a:xfrm>
            <a:off x="4660900" y="3559175"/>
            <a:ext cx="4483100" cy="2320925"/>
          </a:xfrm>
          <a:prstGeom prst="rect">
            <a:avLst/>
          </a:prstGeom>
          <a:noFill/>
          <a:ln w="9525">
            <a:noFill/>
            <a:miter lim="800000"/>
            <a:headEnd/>
            <a:tailEnd/>
          </a:ln>
        </p:spPr>
        <p:txBody>
          <a:bodyPr/>
          <a:lstStyle/>
          <a:p>
            <a:pPr marL="182880" indent="-342900" eaLnBrk="0" hangingPunct="0">
              <a:spcBef>
                <a:spcPts val="600"/>
              </a:spcBef>
              <a:defRPr/>
            </a:pPr>
            <a:endParaRPr lang="en-US" sz="2600" kern="0" dirty="0">
              <a:latin typeface="+mn-lt"/>
            </a:endParaRPr>
          </a:p>
          <a:p>
            <a:pPr marL="182880" indent="-342900" eaLnBrk="0" hangingPunct="0">
              <a:spcBef>
                <a:spcPts val="600"/>
              </a:spcBef>
              <a:defRPr/>
            </a:pPr>
            <a:endParaRPr lang="en-US" sz="2600" kern="0" dirty="0">
              <a:latin typeface="+mn-lt"/>
            </a:endParaRPr>
          </a:p>
          <a:p>
            <a:pPr marL="182880" indent="-342900" eaLnBrk="0" hangingPunct="0">
              <a:spcBef>
                <a:spcPts val="600"/>
              </a:spcBef>
              <a:defRPr/>
            </a:pPr>
            <a:r>
              <a:rPr lang="en-US" sz="2600" kern="0" dirty="0">
                <a:latin typeface="+mn-lt"/>
              </a:rPr>
              <a:t> -Hold chlorophyll which allows plants to undergo photosynthesis.</a:t>
            </a:r>
          </a:p>
        </p:txBody>
      </p:sp>
      <p:sp>
        <p:nvSpPr>
          <p:cNvPr id="33798" name="Rounded Rectangle 5"/>
          <p:cNvSpPr>
            <a:spLocks noChangeArrowheads="1"/>
          </p:cNvSpPr>
          <p:nvPr/>
        </p:nvSpPr>
        <p:spPr bwMode="auto">
          <a:xfrm>
            <a:off x="1739900" y="4546600"/>
            <a:ext cx="3162300" cy="5080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Tree>
    <p:extLst>
      <p:ext uri="{BB962C8B-B14F-4D97-AF65-F5344CB8AC3E}">
        <p14:creationId xmlns:p14="http://schemas.microsoft.com/office/powerpoint/2010/main" val="382745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604" y="3429000"/>
            <a:ext cx="8382000" cy="3816429"/>
          </a:xfrm>
          <a:prstGeom prst="rect">
            <a:avLst/>
          </a:prstGeom>
          <a:noFill/>
        </p:spPr>
        <p:txBody>
          <a:bodyPr wrap="square" rtlCol="0">
            <a:spAutoFit/>
          </a:bodyPr>
          <a:lstStyle/>
          <a:p>
            <a:r>
              <a:rPr lang="en-US" sz="3600" dirty="0" smtClean="0">
                <a:solidFill>
                  <a:srgbClr val="FFFF00"/>
                </a:solidFill>
              </a:rPr>
              <a:t>A little about the </a:t>
            </a:r>
            <a:r>
              <a:rPr lang="en-US" sz="3600" u="sng" dirty="0" smtClean="0">
                <a:solidFill>
                  <a:srgbClr val="FFFF00"/>
                </a:solidFill>
              </a:rPr>
              <a:t>science</a:t>
            </a:r>
            <a:r>
              <a:rPr lang="en-US" sz="3600" dirty="0" smtClean="0">
                <a:solidFill>
                  <a:srgbClr val="FFFF00"/>
                </a:solidFill>
              </a:rPr>
              <a:t> OGT….</a:t>
            </a:r>
          </a:p>
          <a:p>
            <a:endParaRPr lang="en-US" sz="2400" dirty="0"/>
          </a:p>
          <a:p>
            <a:pPr marL="285750" indent="-285750">
              <a:buFont typeface="Arial" panose="020B0604020202020204" pitchFamily="34" charset="0"/>
              <a:buChar char="•"/>
            </a:pPr>
            <a:r>
              <a:rPr lang="en-US" sz="2400" dirty="0" smtClean="0"/>
              <a:t>Includes: Physical science, Earth Science, Biology, Ecology, Chemistry and Physics (these last two are limited to what you learn in physical science).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3200" i="1" dirty="0" smtClean="0">
                <a:solidFill>
                  <a:srgbClr val="FF0000"/>
                </a:solidFill>
                <a:effectLst>
                  <a:outerShdw blurRad="38100" dist="38100" dir="2700000" algn="tl">
                    <a:srgbClr val="000000">
                      <a:alpha val="43137"/>
                    </a:srgbClr>
                  </a:outerShdw>
                </a:effectLst>
              </a:rPr>
              <a:t>Your tests are the week of March 10-14th</a:t>
            </a:r>
          </a:p>
          <a:p>
            <a:endParaRPr lang="en-US" dirty="0"/>
          </a:p>
          <a:p>
            <a:endParaRPr lang="en-US" dirty="0" smtClean="0"/>
          </a:p>
          <a:p>
            <a:pPr marL="285750" indent="-285750">
              <a:buFont typeface="Arial" panose="020B0604020202020204" pitchFamily="34" charset="0"/>
              <a:buChar char="•"/>
            </a:pPr>
            <a:endParaRPr lang="en-US" dirty="0"/>
          </a:p>
        </p:txBody>
      </p:sp>
      <p:cxnSp>
        <p:nvCxnSpPr>
          <p:cNvPr id="4" name="Straight Connector 3"/>
          <p:cNvCxnSpPr/>
          <p:nvPr/>
        </p:nvCxnSpPr>
        <p:spPr>
          <a:xfrm>
            <a:off x="204354" y="2895600"/>
            <a:ext cx="84772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3798">
            <a:off x="6778638" y="2426420"/>
            <a:ext cx="1714500" cy="1784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54" y="228600"/>
            <a:ext cx="8253846" cy="29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116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fontScale="97500"/>
          </a:bodyPr>
          <a:lstStyle/>
          <a:p>
            <a:pPr algn="ctr"/>
            <a:endParaRPr lang="en-US" altLang="en-US" dirty="0" smtClean="0"/>
          </a:p>
        </p:txBody>
      </p:sp>
      <p:sp>
        <p:nvSpPr>
          <p:cNvPr id="5" name="Title 1"/>
          <p:cNvSpPr>
            <a:spLocks noGrp="1"/>
          </p:cNvSpPr>
          <p:nvPr>
            <p:ph type="title"/>
          </p:nvPr>
        </p:nvSpPr>
        <p:spPr/>
        <p:txBody>
          <a:bodyPr>
            <a:normAutofit fontScale="90000"/>
          </a:bodyPr>
          <a:lstStyle/>
          <a:p>
            <a:pPr algn="ctr"/>
            <a:r>
              <a:rPr lang="en-US" altLang="en-US" dirty="0" smtClean="0"/>
              <a:t>Let’s get continue with another </a:t>
            </a:r>
            <a:br>
              <a:rPr lang="en-US" altLang="en-US" dirty="0" smtClean="0"/>
            </a:br>
            <a:r>
              <a:rPr lang="en-US" altLang="en-US" dirty="0" smtClean="0"/>
              <a:t>multiple choice questions.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7027">
            <a:off x="3230979" y="3243951"/>
            <a:ext cx="19621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91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06400" y="815975"/>
            <a:ext cx="4356100" cy="2282825"/>
          </a:xfrm>
        </p:spPr>
        <p:txBody>
          <a:bodyPr/>
          <a:lstStyle/>
          <a:p>
            <a:pPr marL="0">
              <a:spcBef>
                <a:spcPct val="0"/>
              </a:spcBef>
              <a:buFontTx/>
              <a:buNone/>
            </a:pPr>
            <a:r>
              <a:rPr lang="en-US" altLang="en-US" sz="2000" smtClean="0"/>
              <a:t>14. A student records the position of a car every second for a period of time and plots the following displacement and time graph</a:t>
            </a:r>
            <a:r>
              <a:rPr lang="en-US" altLang="en-US" smtClean="0"/>
              <a:t>.</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168275"/>
            <a:ext cx="38576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1"/>
          <p:cNvSpPr>
            <a:spLocks noGrp="1"/>
          </p:cNvSpPr>
          <p:nvPr>
            <p:ph type="title"/>
          </p:nvPr>
        </p:nvSpPr>
        <p:spPr>
          <a:xfrm>
            <a:off x="927100" y="0"/>
            <a:ext cx="3835400" cy="609600"/>
          </a:xfrm>
        </p:spPr>
        <p:txBody>
          <a:bodyPr>
            <a:normAutofit fontScale="90000"/>
          </a:bodyPr>
          <a:lstStyle/>
          <a:p>
            <a:r>
              <a:rPr lang="en-US" altLang="en-US" smtClean="0"/>
              <a:t>Physical Science</a:t>
            </a:r>
          </a:p>
        </p:txBody>
      </p:sp>
    </p:spTree>
    <p:extLst>
      <p:ext uri="{BB962C8B-B14F-4D97-AF65-F5344CB8AC3E}">
        <p14:creationId xmlns:p14="http://schemas.microsoft.com/office/powerpoint/2010/main" val="146001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381000" y="447675"/>
            <a:ext cx="4356100" cy="1431925"/>
          </a:xfrm>
        </p:spPr>
        <p:txBody>
          <a:bodyPr>
            <a:normAutofit lnSpcReduction="10000"/>
          </a:bodyPr>
          <a:lstStyle/>
          <a:p>
            <a:pPr marL="0">
              <a:spcBef>
                <a:spcPct val="0"/>
              </a:spcBef>
              <a:buFontTx/>
              <a:buNone/>
            </a:pPr>
            <a:r>
              <a:rPr lang="en-US" altLang="en-US" sz="2000" smtClean="0"/>
              <a:t>14. A student records the position of a car every second for a period of time and plots the following displacement and time graph</a:t>
            </a:r>
            <a:r>
              <a:rPr lang="en-US" altLang="en-US" smtClean="0"/>
              <a:t>.</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275" y="0"/>
            <a:ext cx="38576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ontent Placeholder 2"/>
          <p:cNvSpPr txBox="1">
            <a:spLocks/>
          </p:cNvSpPr>
          <p:nvPr/>
        </p:nvSpPr>
        <p:spPr bwMode="auto">
          <a:xfrm>
            <a:off x="393700" y="1997075"/>
            <a:ext cx="43561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2000" dirty="0">
                <a:solidFill>
                  <a:srgbClr val="FFFF00"/>
                </a:solidFill>
              </a:rPr>
              <a:t>Illustrated below is the change in position of a car every second. Which observation of an object moving from left to right did the student record? </a:t>
            </a:r>
          </a:p>
        </p:txBody>
      </p:sp>
      <p:pic>
        <p:nvPicPr>
          <p:cNvPr id="368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3419475"/>
            <a:ext cx="50673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7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941638"/>
            <a:ext cx="577215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0"/>
            <a:ext cx="2867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Content Placeholder 2"/>
          <p:cNvSpPr txBox="1">
            <a:spLocks/>
          </p:cNvSpPr>
          <p:nvPr/>
        </p:nvSpPr>
        <p:spPr bwMode="auto">
          <a:xfrm>
            <a:off x="546100" y="663575"/>
            <a:ext cx="43561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2000" dirty="0">
                <a:solidFill>
                  <a:srgbClr val="FFFF00"/>
                </a:solidFill>
              </a:rPr>
              <a:t>Illustrated below is the change in position of a car every second. Which observation of an object moving from left to right did the student record? </a:t>
            </a:r>
          </a:p>
        </p:txBody>
      </p:sp>
    </p:spTree>
    <p:extLst>
      <p:ext uri="{BB962C8B-B14F-4D97-AF65-F5344CB8AC3E}">
        <p14:creationId xmlns:p14="http://schemas.microsoft.com/office/powerpoint/2010/main" val="384729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941638"/>
            <a:ext cx="577215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0"/>
            <a:ext cx="2867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Content Placeholder 2"/>
          <p:cNvSpPr txBox="1">
            <a:spLocks/>
          </p:cNvSpPr>
          <p:nvPr/>
        </p:nvSpPr>
        <p:spPr bwMode="auto">
          <a:xfrm>
            <a:off x="546100" y="663575"/>
            <a:ext cx="43561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2000" dirty="0">
                <a:solidFill>
                  <a:srgbClr val="FFFF00"/>
                </a:solidFill>
              </a:rPr>
              <a:t>Illustrated below is the change in position of a car every second. Which observation of an object moving from left to right did the student record? </a:t>
            </a:r>
          </a:p>
        </p:txBody>
      </p:sp>
      <p:sp>
        <p:nvSpPr>
          <p:cNvPr id="38917" name="TextBox 6"/>
          <p:cNvSpPr txBox="1">
            <a:spLocks noChangeArrowheads="1"/>
          </p:cNvSpPr>
          <p:nvPr/>
        </p:nvSpPr>
        <p:spPr bwMode="auto">
          <a:xfrm>
            <a:off x="6731000" y="1079500"/>
            <a:ext cx="2227263"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a:t>Up one over one</a:t>
            </a:r>
          </a:p>
        </p:txBody>
      </p:sp>
    </p:spTree>
    <p:extLst>
      <p:ext uri="{BB962C8B-B14F-4D97-AF65-F5344CB8AC3E}">
        <p14:creationId xmlns:p14="http://schemas.microsoft.com/office/powerpoint/2010/main" val="5199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941638"/>
            <a:ext cx="577215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0"/>
            <a:ext cx="2867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Content Placeholder 2"/>
          <p:cNvSpPr txBox="1">
            <a:spLocks/>
          </p:cNvSpPr>
          <p:nvPr/>
        </p:nvSpPr>
        <p:spPr bwMode="auto">
          <a:xfrm>
            <a:off x="546100" y="663575"/>
            <a:ext cx="43561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2000" dirty="0">
                <a:solidFill>
                  <a:srgbClr val="FFFF00"/>
                </a:solidFill>
              </a:rPr>
              <a:t>Illustrated below is the change in position of a car every second. Which observation of an object moving from left to right did the student record? </a:t>
            </a:r>
          </a:p>
        </p:txBody>
      </p:sp>
      <p:sp>
        <p:nvSpPr>
          <p:cNvPr id="39941" name="TextBox 6"/>
          <p:cNvSpPr txBox="1">
            <a:spLocks noChangeArrowheads="1"/>
          </p:cNvSpPr>
          <p:nvPr/>
        </p:nvSpPr>
        <p:spPr bwMode="auto">
          <a:xfrm>
            <a:off x="6731000" y="1079500"/>
            <a:ext cx="2227263"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a:t>Up one over one</a:t>
            </a:r>
          </a:p>
        </p:txBody>
      </p:sp>
      <p:sp>
        <p:nvSpPr>
          <p:cNvPr id="39942" name="Rounded Rectangle 7"/>
          <p:cNvSpPr>
            <a:spLocks noChangeArrowheads="1"/>
          </p:cNvSpPr>
          <p:nvPr/>
        </p:nvSpPr>
        <p:spPr bwMode="auto">
          <a:xfrm>
            <a:off x="1193800" y="2895600"/>
            <a:ext cx="6261100" cy="8001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Tree>
    <p:extLst>
      <p:ext uri="{BB962C8B-B14F-4D97-AF65-F5344CB8AC3E}">
        <p14:creationId xmlns:p14="http://schemas.microsoft.com/office/powerpoint/2010/main" val="322627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7300"/>
            <a:ext cx="37242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0"/>
            <a:ext cx="508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Content Placeholder 2"/>
          <p:cNvSpPr txBox="1">
            <a:spLocks/>
          </p:cNvSpPr>
          <p:nvPr/>
        </p:nvSpPr>
        <p:spPr bwMode="auto">
          <a:xfrm>
            <a:off x="34895" y="457200"/>
            <a:ext cx="43561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2000" dirty="0">
                <a:solidFill>
                  <a:srgbClr val="FFFF00"/>
                </a:solidFill>
              </a:rPr>
              <a:t>Illustrated below is the change in position of a car every second. Which observation of an object moving from left to right did the student record? </a:t>
            </a:r>
          </a:p>
        </p:txBody>
      </p:sp>
      <p:cxnSp>
        <p:nvCxnSpPr>
          <p:cNvPr id="40965" name="Straight Connector 10"/>
          <p:cNvCxnSpPr>
            <a:cxnSpLocks noChangeShapeType="1"/>
          </p:cNvCxnSpPr>
          <p:nvPr/>
        </p:nvCxnSpPr>
        <p:spPr bwMode="auto">
          <a:xfrm flipV="1">
            <a:off x="7886700" y="2197100"/>
            <a:ext cx="762000" cy="7112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66" name="Straight Connector 11"/>
          <p:cNvCxnSpPr>
            <a:cxnSpLocks noChangeShapeType="1"/>
          </p:cNvCxnSpPr>
          <p:nvPr/>
        </p:nvCxnSpPr>
        <p:spPr bwMode="auto">
          <a:xfrm rot="5400000" flipH="1" flipV="1">
            <a:off x="4845050" y="4057650"/>
            <a:ext cx="381000" cy="3683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67" name="Straight Connector 13"/>
          <p:cNvCxnSpPr>
            <a:cxnSpLocks noChangeShapeType="1"/>
          </p:cNvCxnSpPr>
          <p:nvPr/>
        </p:nvCxnSpPr>
        <p:spPr bwMode="auto">
          <a:xfrm flipV="1">
            <a:off x="5219700" y="3695700"/>
            <a:ext cx="787400" cy="3556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68" name="Straight Connector 15"/>
          <p:cNvCxnSpPr>
            <a:cxnSpLocks noChangeShapeType="1"/>
          </p:cNvCxnSpPr>
          <p:nvPr/>
        </p:nvCxnSpPr>
        <p:spPr bwMode="auto">
          <a:xfrm flipV="1">
            <a:off x="5994400" y="3289300"/>
            <a:ext cx="1168400" cy="4064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69" name="Straight Connector 17"/>
          <p:cNvCxnSpPr>
            <a:cxnSpLocks noChangeShapeType="1"/>
          </p:cNvCxnSpPr>
          <p:nvPr/>
        </p:nvCxnSpPr>
        <p:spPr bwMode="auto">
          <a:xfrm flipV="1">
            <a:off x="7150100" y="2921000"/>
            <a:ext cx="723900" cy="3683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70" name="Straight Connector 25"/>
          <p:cNvCxnSpPr>
            <a:cxnSpLocks noChangeShapeType="1"/>
          </p:cNvCxnSpPr>
          <p:nvPr/>
        </p:nvCxnSpPr>
        <p:spPr bwMode="auto">
          <a:xfrm rot="5400000" flipH="1" flipV="1">
            <a:off x="4921250" y="4095750"/>
            <a:ext cx="330200" cy="317500"/>
          </a:xfrm>
          <a:prstGeom prst="line">
            <a:avLst/>
          </a:prstGeom>
          <a:noFill/>
          <a:ln w="25400" algn="ctr">
            <a:solidFill>
              <a:srgbClr val="0000CC"/>
            </a:solidFill>
            <a:round/>
            <a:headEnd/>
            <a:tailEnd/>
          </a:ln>
          <a:extLst>
            <a:ext uri="{909E8E84-426E-40DD-AFC4-6F175D3DCCD1}">
              <a14:hiddenFill xmlns:a14="http://schemas.microsoft.com/office/drawing/2010/main">
                <a:noFill/>
              </a14:hiddenFill>
            </a:ext>
          </a:extLst>
        </p:spPr>
      </p:cxnSp>
      <p:cxnSp>
        <p:nvCxnSpPr>
          <p:cNvPr id="40971" name="Straight Connector 26"/>
          <p:cNvCxnSpPr>
            <a:cxnSpLocks noChangeShapeType="1"/>
          </p:cNvCxnSpPr>
          <p:nvPr/>
        </p:nvCxnSpPr>
        <p:spPr bwMode="auto">
          <a:xfrm flipV="1">
            <a:off x="5245100" y="3733800"/>
            <a:ext cx="749300" cy="342900"/>
          </a:xfrm>
          <a:prstGeom prst="line">
            <a:avLst/>
          </a:prstGeom>
          <a:noFill/>
          <a:ln w="25400" algn="ctr">
            <a:solidFill>
              <a:srgbClr val="0000CC"/>
            </a:solidFill>
            <a:round/>
            <a:headEnd/>
            <a:tailEnd/>
          </a:ln>
          <a:extLst>
            <a:ext uri="{909E8E84-426E-40DD-AFC4-6F175D3DCCD1}">
              <a14:hiddenFill xmlns:a14="http://schemas.microsoft.com/office/drawing/2010/main">
                <a:noFill/>
              </a14:hiddenFill>
            </a:ext>
          </a:extLst>
        </p:spPr>
      </p:cxnSp>
      <p:cxnSp>
        <p:nvCxnSpPr>
          <p:cNvPr id="40972" name="Straight Connector 31"/>
          <p:cNvCxnSpPr>
            <a:cxnSpLocks noChangeShapeType="1"/>
          </p:cNvCxnSpPr>
          <p:nvPr/>
        </p:nvCxnSpPr>
        <p:spPr bwMode="auto">
          <a:xfrm flipV="1">
            <a:off x="5994400" y="3340100"/>
            <a:ext cx="1130300" cy="406400"/>
          </a:xfrm>
          <a:prstGeom prst="line">
            <a:avLst/>
          </a:prstGeom>
          <a:noFill/>
          <a:ln w="25400" algn="ctr">
            <a:solidFill>
              <a:srgbClr val="0000CC"/>
            </a:solidFill>
            <a:round/>
            <a:headEnd/>
            <a:tailEnd/>
          </a:ln>
          <a:extLst>
            <a:ext uri="{909E8E84-426E-40DD-AFC4-6F175D3DCCD1}">
              <a14:hiddenFill xmlns:a14="http://schemas.microsoft.com/office/drawing/2010/main">
                <a:noFill/>
              </a14:hiddenFill>
            </a:ext>
          </a:extLst>
        </p:spPr>
      </p:cxnSp>
      <p:cxnSp>
        <p:nvCxnSpPr>
          <p:cNvPr id="40973" name="Straight Connector 32"/>
          <p:cNvCxnSpPr>
            <a:cxnSpLocks noChangeShapeType="1"/>
          </p:cNvCxnSpPr>
          <p:nvPr/>
        </p:nvCxnSpPr>
        <p:spPr bwMode="auto">
          <a:xfrm flipV="1">
            <a:off x="4927600" y="4064000"/>
            <a:ext cx="1460500" cy="35560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40974" name="Straight Connector 34"/>
          <p:cNvCxnSpPr>
            <a:cxnSpLocks noChangeShapeType="1"/>
          </p:cNvCxnSpPr>
          <p:nvPr/>
        </p:nvCxnSpPr>
        <p:spPr bwMode="auto">
          <a:xfrm flipV="1">
            <a:off x="7137400" y="2247900"/>
            <a:ext cx="1498600" cy="1092200"/>
          </a:xfrm>
          <a:prstGeom prst="line">
            <a:avLst/>
          </a:prstGeom>
          <a:noFill/>
          <a:ln w="25400" algn="ctr">
            <a:solidFill>
              <a:srgbClr val="0000CC"/>
            </a:solidFill>
            <a:round/>
            <a:headEnd/>
            <a:tailEnd/>
          </a:ln>
          <a:extLst>
            <a:ext uri="{909E8E84-426E-40DD-AFC4-6F175D3DCCD1}">
              <a14:hiddenFill xmlns:a14="http://schemas.microsoft.com/office/drawing/2010/main">
                <a:noFill/>
              </a14:hiddenFill>
            </a:ext>
          </a:extLst>
        </p:spPr>
      </p:cxnSp>
      <p:cxnSp>
        <p:nvCxnSpPr>
          <p:cNvPr id="40975" name="Straight Connector 39"/>
          <p:cNvCxnSpPr>
            <a:cxnSpLocks noChangeShapeType="1"/>
          </p:cNvCxnSpPr>
          <p:nvPr/>
        </p:nvCxnSpPr>
        <p:spPr bwMode="auto">
          <a:xfrm flipV="1">
            <a:off x="6375400" y="3708400"/>
            <a:ext cx="1143000" cy="35560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40976" name="Straight Connector 41"/>
          <p:cNvCxnSpPr>
            <a:cxnSpLocks noChangeShapeType="1"/>
          </p:cNvCxnSpPr>
          <p:nvPr/>
        </p:nvCxnSpPr>
        <p:spPr bwMode="auto">
          <a:xfrm flipV="1">
            <a:off x="7480300" y="3327400"/>
            <a:ext cx="812800" cy="38100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40977" name="Straight Connector 44"/>
          <p:cNvCxnSpPr>
            <a:cxnSpLocks noChangeShapeType="1"/>
          </p:cNvCxnSpPr>
          <p:nvPr/>
        </p:nvCxnSpPr>
        <p:spPr bwMode="auto">
          <a:xfrm rot="5400000" flipH="1" flipV="1">
            <a:off x="8255000" y="2971800"/>
            <a:ext cx="393700" cy="34290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sp>
        <p:nvSpPr>
          <p:cNvPr id="47" name="TextBox 46"/>
          <p:cNvSpPr txBox="1"/>
          <p:nvPr/>
        </p:nvSpPr>
        <p:spPr>
          <a:xfrm>
            <a:off x="4584700" y="5384800"/>
            <a:ext cx="4373563" cy="461963"/>
          </a:xfrm>
          <a:prstGeom prst="rect">
            <a:avLst/>
          </a:prstGeom>
          <a:solidFill>
            <a:srgbClr val="FFC000"/>
          </a:solidFill>
          <a:ln>
            <a:solidFill>
              <a:schemeClr val="accent1">
                <a:lumMod val="75000"/>
              </a:schemeClr>
            </a:solidFill>
          </a:ln>
        </p:spPr>
        <p:txBody>
          <a:bodyPr wrap="none">
            <a:spAutoFit/>
          </a:bodyPr>
          <a:lstStyle/>
          <a:p>
            <a:pPr>
              <a:defRPr/>
            </a:pPr>
            <a:r>
              <a:rPr lang="en-US" dirty="0"/>
              <a:t>What all the lines might look like.</a:t>
            </a:r>
          </a:p>
        </p:txBody>
      </p:sp>
      <p:cxnSp>
        <p:nvCxnSpPr>
          <p:cNvPr id="40979" name="Straight Connector 44"/>
          <p:cNvCxnSpPr>
            <a:cxnSpLocks noChangeShapeType="1"/>
          </p:cNvCxnSpPr>
          <p:nvPr/>
        </p:nvCxnSpPr>
        <p:spPr bwMode="auto">
          <a:xfrm>
            <a:off x="3797300" y="6096000"/>
            <a:ext cx="546100" cy="12700"/>
          </a:xfrm>
          <a:prstGeom prst="line">
            <a:avLst/>
          </a:prstGeom>
          <a:noFill/>
          <a:ln w="25400" algn="ctr">
            <a:solidFill>
              <a:srgbClr val="00B050"/>
            </a:solidFill>
            <a:round/>
            <a:headEnd/>
            <a:tailEnd/>
          </a:ln>
          <a:extLst>
            <a:ext uri="{909E8E84-426E-40DD-AFC4-6F175D3DCCD1}">
              <a14:hiddenFill xmlns:a14="http://schemas.microsoft.com/office/drawing/2010/main">
                <a:noFill/>
              </a14:hiddenFill>
            </a:ext>
          </a:extLst>
        </p:spPr>
      </p:cxnSp>
      <p:cxnSp>
        <p:nvCxnSpPr>
          <p:cNvPr id="40980" name="Straight Connector 15"/>
          <p:cNvCxnSpPr>
            <a:cxnSpLocks noChangeShapeType="1"/>
          </p:cNvCxnSpPr>
          <p:nvPr/>
        </p:nvCxnSpPr>
        <p:spPr bwMode="auto">
          <a:xfrm>
            <a:off x="3759200" y="4737100"/>
            <a:ext cx="558800" cy="127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0981" name="Straight Connector 31"/>
          <p:cNvCxnSpPr>
            <a:cxnSpLocks noChangeShapeType="1"/>
          </p:cNvCxnSpPr>
          <p:nvPr/>
        </p:nvCxnSpPr>
        <p:spPr bwMode="auto">
          <a:xfrm>
            <a:off x="3759200" y="5435600"/>
            <a:ext cx="533400" cy="0"/>
          </a:xfrm>
          <a:prstGeom prst="line">
            <a:avLst/>
          </a:prstGeom>
          <a:noFill/>
          <a:ln w="25400" algn="ctr">
            <a:solidFill>
              <a:srgbClr val="0000CC"/>
            </a:solidFill>
            <a:round/>
            <a:headEnd/>
            <a:tailEnd/>
          </a:ln>
          <a:extLst>
            <a:ext uri="{909E8E84-426E-40DD-AFC4-6F175D3DCCD1}">
              <a14:hiddenFill xmlns:a14="http://schemas.microsoft.com/office/drawing/2010/main">
                <a:noFill/>
              </a14:hiddenFill>
            </a:ext>
          </a:extLst>
        </p:spPr>
      </p:cxnSp>
      <p:cxnSp>
        <p:nvCxnSpPr>
          <p:cNvPr id="40982" name="Straight Connector 44"/>
          <p:cNvCxnSpPr>
            <a:cxnSpLocks noChangeShapeType="1"/>
          </p:cNvCxnSpPr>
          <p:nvPr/>
        </p:nvCxnSpPr>
        <p:spPr bwMode="auto">
          <a:xfrm>
            <a:off x="3759200" y="4013200"/>
            <a:ext cx="546100" cy="12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698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533400"/>
            <a:ext cx="7988300" cy="1419225"/>
          </a:xfrm>
        </p:spPr>
        <p:txBody>
          <a:bodyPr>
            <a:normAutofit fontScale="90000"/>
          </a:bodyPr>
          <a:lstStyle/>
          <a:p>
            <a:pPr algn="ctr"/>
            <a:r>
              <a:rPr lang="en-US" altLang="en-US" dirty="0" smtClean="0"/>
              <a:t>Test Taking Tips for Short Answer and Extended Response Questions</a:t>
            </a:r>
          </a:p>
        </p:txBody>
      </p:sp>
      <p:sp>
        <p:nvSpPr>
          <p:cNvPr id="6147" name="Content Placeholder 2"/>
          <p:cNvSpPr>
            <a:spLocks noGrp="1"/>
          </p:cNvSpPr>
          <p:nvPr>
            <p:ph idx="1"/>
          </p:nvPr>
        </p:nvSpPr>
        <p:spPr>
          <a:xfrm>
            <a:off x="381000" y="2209800"/>
            <a:ext cx="8432800" cy="4241800"/>
          </a:xfrm>
        </p:spPr>
        <p:txBody>
          <a:bodyPr>
            <a:normAutofit lnSpcReduction="10000"/>
          </a:bodyPr>
          <a:lstStyle/>
          <a:p>
            <a:pPr marL="0">
              <a:spcBef>
                <a:spcPts val="600"/>
              </a:spcBef>
              <a:defRPr/>
            </a:pPr>
            <a:r>
              <a:rPr lang="en-US" sz="2800" dirty="0" smtClean="0">
                <a:solidFill>
                  <a:srgbClr val="FFC000"/>
                </a:solidFill>
              </a:rPr>
              <a:t>Read the directions carefully.</a:t>
            </a:r>
          </a:p>
          <a:p>
            <a:pPr marL="0">
              <a:spcBef>
                <a:spcPts val="600"/>
              </a:spcBef>
              <a:defRPr/>
            </a:pPr>
            <a:r>
              <a:rPr lang="en-US" sz="2800" dirty="0" smtClean="0">
                <a:solidFill>
                  <a:srgbClr val="FFC000"/>
                </a:solidFill>
              </a:rPr>
              <a:t> If the question is asking for </a:t>
            </a:r>
            <a:r>
              <a:rPr lang="en-US" sz="2800" b="1" dirty="0" smtClean="0">
                <a:solidFill>
                  <a:srgbClr val="FFC000"/>
                </a:solidFill>
              </a:rPr>
              <a:t>facts</a:t>
            </a:r>
            <a:r>
              <a:rPr lang="en-US" sz="2800" dirty="0" smtClean="0">
                <a:solidFill>
                  <a:srgbClr val="FFC000"/>
                </a:solidFill>
              </a:rPr>
              <a:t>, do not give your personal opinion on the topic.</a:t>
            </a:r>
          </a:p>
          <a:p>
            <a:pPr marL="0">
              <a:spcBef>
                <a:spcPts val="600"/>
              </a:spcBef>
              <a:defRPr/>
            </a:pPr>
            <a:r>
              <a:rPr lang="en-US" sz="2800" dirty="0" smtClean="0">
                <a:solidFill>
                  <a:srgbClr val="FFC000"/>
                </a:solidFill>
              </a:rPr>
              <a:t> Make an </a:t>
            </a:r>
            <a:r>
              <a:rPr lang="en-US" sz="2800" b="1" dirty="0" smtClean="0">
                <a:solidFill>
                  <a:srgbClr val="FFC000"/>
                </a:solidFill>
              </a:rPr>
              <a:t>outline</a:t>
            </a:r>
            <a:r>
              <a:rPr lang="en-US" sz="2800" dirty="0" smtClean="0">
                <a:solidFill>
                  <a:srgbClr val="FFC000"/>
                </a:solidFill>
              </a:rPr>
              <a:t> before writing. This way your response will be more organized and fluid. (FWM)</a:t>
            </a:r>
          </a:p>
          <a:p>
            <a:pPr marL="0">
              <a:spcBef>
                <a:spcPts val="600"/>
              </a:spcBef>
              <a:defRPr/>
            </a:pPr>
            <a:r>
              <a:rPr lang="en-US" sz="2800" dirty="0" smtClean="0">
                <a:solidFill>
                  <a:srgbClr val="FFC000"/>
                </a:solidFill>
              </a:rPr>
              <a:t> Address all parts of the question,</a:t>
            </a:r>
          </a:p>
          <a:p>
            <a:pPr marL="0" indent="-91440">
              <a:spcBef>
                <a:spcPts val="600"/>
              </a:spcBef>
              <a:buFontTx/>
              <a:buNone/>
              <a:defRPr/>
            </a:pPr>
            <a:r>
              <a:rPr lang="en-US" sz="2800" dirty="0" smtClean="0">
                <a:solidFill>
                  <a:srgbClr val="FFC000"/>
                </a:solidFill>
              </a:rPr>
              <a:t> i.e. List and explain…..</a:t>
            </a:r>
          </a:p>
          <a:p>
            <a:pPr marL="0">
              <a:spcBef>
                <a:spcPts val="600"/>
              </a:spcBef>
              <a:defRPr/>
            </a:pPr>
            <a:r>
              <a:rPr lang="en-US" sz="2800" dirty="0" smtClean="0">
                <a:solidFill>
                  <a:srgbClr val="FFC000"/>
                </a:solidFill>
              </a:rPr>
              <a:t>Proofread your work and correct any errors. DID you answer the question?</a:t>
            </a:r>
          </a:p>
          <a:p>
            <a:pPr>
              <a:defRPr/>
            </a:pPr>
            <a:endParaRPr lang="en-US" dirty="0" smtClean="0"/>
          </a:p>
        </p:txBody>
      </p:sp>
    </p:spTree>
    <p:extLst>
      <p:ext uri="{BB962C8B-B14F-4D97-AF65-F5344CB8AC3E}">
        <p14:creationId xmlns:p14="http://schemas.microsoft.com/office/powerpoint/2010/main" val="180777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68400" y="1038225"/>
            <a:ext cx="7162800" cy="609600"/>
          </a:xfrm>
        </p:spPr>
        <p:txBody>
          <a:bodyPr>
            <a:normAutofit fontScale="90000"/>
          </a:bodyPr>
          <a:lstStyle/>
          <a:p>
            <a:r>
              <a:rPr lang="en-US" altLang="en-US" dirty="0" smtClean="0">
                <a:solidFill>
                  <a:srgbClr val="FFC000"/>
                </a:solidFill>
              </a:rPr>
              <a:t>Short Answer Questions</a:t>
            </a:r>
          </a:p>
        </p:txBody>
      </p:sp>
      <p:sp>
        <p:nvSpPr>
          <p:cNvPr id="43011" name="Rectangle 5"/>
          <p:cNvSpPr>
            <a:spLocks noChangeArrowheads="1"/>
          </p:cNvSpPr>
          <p:nvPr/>
        </p:nvSpPr>
        <p:spPr bwMode="auto">
          <a:xfrm>
            <a:off x="673100" y="1663700"/>
            <a:ext cx="756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2800"/>
              <a:t>29. Most bacteria reproduce asexually. Mammals reproduce sexually. Describe how these two methods of reproduction differ with respect to the genetic makeup of the offspring produced. </a:t>
            </a:r>
          </a:p>
          <a:p>
            <a:pPr eaLnBrk="1" hangingPunct="1"/>
            <a:r>
              <a:rPr lang="en-US" altLang="en-US" sz="2800" b="1"/>
              <a:t>(2 points)</a:t>
            </a:r>
          </a:p>
        </p:txBody>
      </p:sp>
    </p:spTree>
    <p:extLst>
      <p:ext uri="{BB962C8B-B14F-4D97-AF65-F5344CB8AC3E}">
        <p14:creationId xmlns:p14="http://schemas.microsoft.com/office/powerpoint/2010/main" val="305551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68400" y="1038225"/>
            <a:ext cx="7162800" cy="609600"/>
          </a:xfrm>
        </p:spPr>
        <p:txBody>
          <a:bodyPr>
            <a:normAutofit fontScale="90000"/>
          </a:bodyPr>
          <a:lstStyle/>
          <a:p>
            <a:r>
              <a:rPr lang="en-US" altLang="en-US" dirty="0">
                <a:solidFill>
                  <a:srgbClr val="FFC000"/>
                </a:solidFill>
              </a:rPr>
              <a:t>Short Answer Questions</a:t>
            </a:r>
            <a:endParaRPr lang="en-US" altLang="en-US" dirty="0" smtClean="0">
              <a:solidFill>
                <a:srgbClr val="FF0000"/>
              </a:solidFill>
            </a:endParaRPr>
          </a:p>
        </p:txBody>
      </p:sp>
      <p:sp>
        <p:nvSpPr>
          <p:cNvPr id="44035" name="Rectangle 5"/>
          <p:cNvSpPr>
            <a:spLocks noChangeArrowheads="1"/>
          </p:cNvSpPr>
          <p:nvPr/>
        </p:nvSpPr>
        <p:spPr bwMode="auto">
          <a:xfrm>
            <a:off x="673100" y="1663700"/>
            <a:ext cx="756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a:t>29. Most bacteria reproduce </a:t>
            </a:r>
            <a:r>
              <a:rPr lang="en-US" altLang="en-US" b="1"/>
              <a:t>asexually</a:t>
            </a:r>
            <a:r>
              <a:rPr lang="en-US" altLang="en-US"/>
              <a:t>. Mammals reproduce </a:t>
            </a:r>
            <a:r>
              <a:rPr lang="en-US" altLang="en-US" b="1"/>
              <a:t>sexually</a:t>
            </a:r>
            <a:r>
              <a:rPr lang="en-US" altLang="en-US"/>
              <a:t>. Describe how these </a:t>
            </a:r>
            <a:r>
              <a:rPr lang="en-US" altLang="en-US" b="1"/>
              <a:t>two methods of reproduction differ</a:t>
            </a:r>
            <a:r>
              <a:rPr lang="en-US" altLang="en-US"/>
              <a:t> with respect to the </a:t>
            </a:r>
            <a:r>
              <a:rPr lang="en-US" altLang="en-US" b="1"/>
              <a:t>genetic makeup of the offspring</a:t>
            </a:r>
            <a:r>
              <a:rPr lang="en-US" altLang="en-US"/>
              <a:t> produced. </a:t>
            </a:r>
            <a:r>
              <a:rPr lang="en-US" altLang="en-US" b="1"/>
              <a:t>(2 points)</a:t>
            </a:r>
          </a:p>
        </p:txBody>
      </p:sp>
      <p:sp>
        <p:nvSpPr>
          <p:cNvPr id="44036" name="Rectangle 5"/>
          <p:cNvSpPr>
            <a:spLocks noChangeArrowheads="1"/>
          </p:cNvSpPr>
          <p:nvPr/>
        </p:nvSpPr>
        <p:spPr bwMode="auto">
          <a:xfrm>
            <a:off x="762000" y="3848100"/>
            <a:ext cx="6159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Font typeface="Arial" charset="0"/>
              <a:buChar char="•"/>
            </a:pPr>
            <a:r>
              <a:rPr lang="en-US" altLang="en-US" b="1"/>
              <a:t>asexually vs sexually</a:t>
            </a:r>
          </a:p>
          <a:p>
            <a:pPr eaLnBrk="1" hangingPunct="1">
              <a:buFont typeface="Arial" charset="0"/>
              <a:buChar char="•"/>
            </a:pPr>
            <a:r>
              <a:rPr lang="en-US" altLang="en-US" b="1"/>
              <a:t>how do both methods of reproduction </a:t>
            </a:r>
            <a:r>
              <a:rPr lang="en-US" altLang="en-US" b="1" u="sng"/>
              <a:t>differ</a:t>
            </a:r>
            <a:r>
              <a:rPr lang="en-US" altLang="en-US"/>
              <a:t> </a:t>
            </a:r>
          </a:p>
          <a:p>
            <a:pPr eaLnBrk="1" hangingPunct="1">
              <a:buFont typeface="Arial" charset="0"/>
              <a:buChar char="•"/>
            </a:pPr>
            <a:r>
              <a:rPr lang="en-US" altLang="en-US" b="1"/>
              <a:t>relating to </a:t>
            </a:r>
            <a:r>
              <a:rPr lang="en-US" altLang="en-US" b="1" u="sng"/>
              <a:t>genetic makeup </a:t>
            </a:r>
            <a:r>
              <a:rPr lang="en-US" altLang="en-US" b="1"/>
              <a:t>of the offspring</a:t>
            </a:r>
            <a:r>
              <a:rPr lang="en-US" altLang="en-US"/>
              <a:t> </a:t>
            </a:r>
          </a:p>
          <a:p>
            <a:pPr eaLnBrk="1" hangingPunct="1"/>
            <a:r>
              <a:rPr lang="en-US" altLang="en-US"/>
              <a:t>(2 points)</a:t>
            </a:r>
          </a:p>
        </p:txBody>
      </p:sp>
    </p:spTree>
    <p:extLst>
      <p:ext uri="{BB962C8B-B14F-4D97-AF65-F5344CB8AC3E}">
        <p14:creationId xmlns:p14="http://schemas.microsoft.com/office/powerpoint/2010/main" val="388265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6300" y="161925"/>
            <a:ext cx="7480300" cy="609600"/>
          </a:xfrm>
        </p:spPr>
        <p:txBody>
          <a:bodyPr>
            <a:normAutofit fontScale="90000"/>
          </a:bodyPr>
          <a:lstStyle/>
          <a:p>
            <a:r>
              <a:rPr lang="en-US" altLang="en-US" smtClean="0"/>
              <a:t>What does the OGT consist of? </a:t>
            </a:r>
          </a:p>
        </p:txBody>
      </p:sp>
      <p:sp>
        <p:nvSpPr>
          <p:cNvPr id="8195" name="Content Placeholder 2"/>
          <p:cNvSpPr>
            <a:spLocks noGrp="1"/>
          </p:cNvSpPr>
          <p:nvPr>
            <p:ph idx="1"/>
          </p:nvPr>
        </p:nvSpPr>
        <p:spPr>
          <a:xfrm>
            <a:off x="1130300" y="647700"/>
            <a:ext cx="6972300" cy="2197100"/>
          </a:xfrm>
        </p:spPr>
        <p:txBody>
          <a:bodyPr>
            <a:normAutofit fontScale="92500" lnSpcReduction="10000"/>
          </a:bodyPr>
          <a:lstStyle/>
          <a:p>
            <a:pPr marL="90488">
              <a:spcBef>
                <a:spcPct val="0"/>
              </a:spcBef>
              <a:buFontTx/>
              <a:buNone/>
            </a:pPr>
            <a:r>
              <a:rPr lang="en-US" altLang="en-US" b="1" i="1" dirty="0" smtClean="0"/>
              <a:t>Three types of questions </a:t>
            </a:r>
          </a:p>
          <a:p>
            <a:pPr marL="90488">
              <a:spcBef>
                <a:spcPct val="0"/>
              </a:spcBef>
              <a:buFont typeface="Wingdings" pitchFamily="2" charset="2"/>
              <a:buChar char="Ø"/>
            </a:pPr>
            <a:r>
              <a:rPr lang="en-US" altLang="en-US" b="1" i="1" dirty="0" smtClean="0">
                <a:solidFill>
                  <a:srgbClr val="FF0000"/>
                </a:solidFill>
              </a:rPr>
              <a:t>44  questions</a:t>
            </a:r>
          </a:p>
          <a:p>
            <a:pPr marL="90488">
              <a:spcBef>
                <a:spcPct val="0"/>
              </a:spcBef>
            </a:pPr>
            <a:r>
              <a:rPr lang="en-US" altLang="en-US" dirty="0" smtClean="0"/>
              <a:t>Multiple choice (1 </a:t>
            </a:r>
            <a:r>
              <a:rPr lang="en-US" altLang="en-US" dirty="0" err="1" smtClean="0"/>
              <a:t>pt</a:t>
            </a:r>
            <a:r>
              <a:rPr lang="en-US" altLang="en-US" dirty="0" smtClean="0"/>
              <a:t>) (~#35)</a:t>
            </a:r>
          </a:p>
          <a:p>
            <a:pPr marL="90488">
              <a:spcBef>
                <a:spcPct val="0"/>
              </a:spcBef>
            </a:pPr>
            <a:r>
              <a:rPr lang="en-US" altLang="en-US" dirty="0" smtClean="0"/>
              <a:t>Short answer (2 </a:t>
            </a:r>
            <a:r>
              <a:rPr lang="en-US" altLang="en-US" dirty="0" err="1" smtClean="0"/>
              <a:t>pts</a:t>
            </a:r>
            <a:r>
              <a:rPr lang="en-US" altLang="en-US" dirty="0" smtClean="0"/>
              <a:t>) (~#6)</a:t>
            </a:r>
          </a:p>
          <a:p>
            <a:pPr marL="90488">
              <a:spcBef>
                <a:spcPct val="0"/>
              </a:spcBef>
            </a:pPr>
            <a:r>
              <a:rPr lang="en-US" altLang="en-US" dirty="0" smtClean="0"/>
              <a:t>Extended response (4 </a:t>
            </a:r>
            <a:r>
              <a:rPr lang="en-US" altLang="en-US" dirty="0" err="1" smtClean="0"/>
              <a:t>pts</a:t>
            </a:r>
            <a:r>
              <a:rPr lang="en-US" altLang="en-US" dirty="0" smtClean="0"/>
              <a:t>) (~#3)   </a:t>
            </a:r>
          </a:p>
          <a:p>
            <a:pPr marL="90488">
              <a:spcBef>
                <a:spcPct val="0"/>
              </a:spcBef>
            </a:pPr>
            <a:endParaRPr lang="en-US" altLang="en-US" dirty="0" smtClean="0"/>
          </a:p>
        </p:txBody>
      </p:sp>
      <p:sp>
        <p:nvSpPr>
          <p:cNvPr id="8196" name="Rectangle 3"/>
          <p:cNvSpPr>
            <a:spLocks noChangeArrowheads="1"/>
          </p:cNvSpPr>
          <p:nvPr/>
        </p:nvSpPr>
        <p:spPr bwMode="auto">
          <a:xfrm>
            <a:off x="330200" y="2743200"/>
            <a:ext cx="85979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Font typeface="Arial" charset="0"/>
              <a:buChar char="•"/>
            </a:pPr>
            <a:r>
              <a:rPr lang="en-US" altLang="en-US" sz="2800"/>
              <a:t>Short-answer and extended-response questions require you to write a response and show your work.</a:t>
            </a:r>
          </a:p>
          <a:p>
            <a:pPr eaLnBrk="1" hangingPunct="1">
              <a:buFont typeface="Arial" charset="0"/>
              <a:buChar char="•"/>
            </a:pPr>
            <a:r>
              <a:rPr lang="en-US" altLang="en-US" sz="2800"/>
              <a:t>If you do not answer Short Answer/Extended Response questions, you will not pass the OGT’s regardless of how many Multiple Choice questions you answer correctly. </a:t>
            </a:r>
          </a:p>
          <a:p>
            <a:pPr eaLnBrk="1" hangingPunct="1">
              <a:buFont typeface="Arial" charset="0"/>
              <a:buChar char="•"/>
            </a:pPr>
            <a:r>
              <a:rPr lang="en-US" altLang="en-US" sz="2800"/>
              <a:t>There may be 5-10 field testing questions present which will not count on your score. </a:t>
            </a:r>
          </a:p>
          <a:p>
            <a:pPr eaLnBrk="1" hangingPunct="1">
              <a:buFont typeface="Arial" charset="0"/>
              <a:buChar char="•"/>
            </a:pPr>
            <a:r>
              <a:rPr lang="en-US" altLang="en-US" sz="2800"/>
              <a:t>You will be provided an OGT calculator for your Science test.</a:t>
            </a:r>
          </a:p>
        </p:txBody>
      </p:sp>
    </p:spTree>
    <p:extLst>
      <p:ext uri="{BB962C8B-B14F-4D97-AF65-F5344CB8AC3E}">
        <p14:creationId xmlns:p14="http://schemas.microsoft.com/office/powerpoint/2010/main" val="162913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2"/>
          <p:cNvSpPr txBox="1">
            <a:spLocks noChangeArrowheads="1"/>
          </p:cNvSpPr>
          <p:nvPr/>
        </p:nvSpPr>
        <p:spPr bwMode="auto">
          <a:xfrm>
            <a:off x="317500" y="215900"/>
            <a:ext cx="8455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3200">
                <a:latin typeface="Arial Black" pitchFamily="34" charset="0"/>
              </a:rPr>
              <a:t>2 point question: describe difference</a:t>
            </a:r>
          </a:p>
        </p:txBody>
      </p:sp>
      <p:cxnSp>
        <p:nvCxnSpPr>
          <p:cNvPr id="19" name="Straight Connector 18"/>
          <p:cNvCxnSpPr/>
          <p:nvPr/>
        </p:nvCxnSpPr>
        <p:spPr>
          <a:xfrm rot="10800000">
            <a:off x="2057400" y="2311400"/>
            <a:ext cx="9144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705600" y="1701800"/>
            <a:ext cx="1295400" cy="1295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61" name="TextBox 24"/>
          <p:cNvSpPr txBox="1">
            <a:spLocks noChangeArrowheads="1"/>
          </p:cNvSpPr>
          <p:nvPr/>
        </p:nvSpPr>
        <p:spPr bwMode="auto">
          <a:xfrm>
            <a:off x="742950" y="1930400"/>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ltLang="en-US"/>
              <a:t>asexually</a:t>
            </a:r>
          </a:p>
        </p:txBody>
      </p:sp>
      <p:sp>
        <p:nvSpPr>
          <p:cNvPr id="45062" name="TextBox 25"/>
          <p:cNvSpPr txBox="1">
            <a:spLocks noChangeArrowheads="1"/>
          </p:cNvSpPr>
          <p:nvPr/>
        </p:nvSpPr>
        <p:spPr bwMode="auto">
          <a:xfrm>
            <a:off x="6754813" y="1955800"/>
            <a:ext cx="120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ltLang="en-US"/>
              <a:t>sexually</a:t>
            </a:r>
          </a:p>
        </p:txBody>
      </p:sp>
      <p:sp>
        <p:nvSpPr>
          <p:cNvPr id="45063" name="TextBox 26"/>
          <p:cNvSpPr txBox="1">
            <a:spLocks noChangeArrowheads="1"/>
          </p:cNvSpPr>
          <p:nvPr/>
        </p:nvSpPr>
        <p:spPr bwMode="auto">
          <a:xfrm>
            <a:off x="368300" y="3073400"/>
            <a:ext cx="271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1600"/>
              <a:t>Because</a:t>
            </a:r>
          </a:p>
        </p:txBody>
      </p:sp>
      <p:sp>
        <p:nvSpPr>
          <p:cNvPr id="45064" name="TextBox 27"/>
          <p:cNvSpPr txBox="1">
            <a:spLocks noChangeArrowheads="1"/>
          </p:cNvSpPr>
          <p:nvPr/>
        </p:nvSpPr>
        <p:spPr bwMode="auto">
          <a:xfrm>
            <a:off x="5803900" y="302260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1800"/>
              <a:t>Because</a:t>
            </a:r>
          </a:p>
        </p:txBody>
      </p:sp>
      <p:sp>
        <p:nvSpPr>
          <p:cNvPr id="15" name="Oval 14"/>
          <p:cNvSpPr/>
          <p:nvPr/>
        </p:nvSpPr>
        <p:spPr>
          <a:xfrm>
            <a:off x="800100" y="1631950"/>
            <a:ext cx="1295400" cy="1295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2971800" y="1016000"/>
            <a:ext cx="2819400" cy="2514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Connector 42"/>
          <p:cNvCxnSpPr/>
          <p:nvPr/>
        </p:nvCxnSpPr>
        <p:spPr>
          <a:xfrm rot="10800000">
            <a:off x="5753100" y="2387600"/>
            <a:ext cx="9144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068" name="TextBox 23"/>
          <p:cNvSpPr txBox="1">
            <a:spLocks noChangeArrowheads="1"/>
          </p:cNvSpPr>
          <p:nvPr/>
        </p:nvSpPr>
        <p:spPr bwMode="auto">
          <a:xfrm>
            <a:off x="3073400" y="1600200"/>
            <a:ext cx="271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ltLang="en-US"/>
              <a:t>asexual &amp; sexual reproduction differ genetically </a:t>
            </a:r>
          </a:p>
        </p:txBody>
      </p:sp>
    </p:spTree>
    <p:extLst>
      <p:ext uri="{BB962C8B-B14F-4D97-AF65-F5344CB8AC3E}">
        <p14:creationId xmlns:p14="http://schemas.microsoft.com/office/powerpoint/2010/main" val="2480457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2"/>
          <p:cNvSpPr txBox="1">
            <a:spLocks noChangeArrowheads="1"/>
          </p:cNvSpPr>
          <p:nvPr/>
        </p:nvSpPr>
        <p:spPr bwMode="auto">
          <a:xfrm>
            <a:off x="317500" y="215900"/>
            <a:ext cx="8455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3200">
                <a:latin typeface="Arial Black" pitchFamily="34" charset="0"/>
              </a:rPr>
              <a:t>2 point question: describe difference</a:t>
            </a:r>
          </a:p>
        </p:txBody>
      </p:sp>
      <p:cxnSp>
        <p:nvCxnSpPr>
          <p:cNvPr id="19" name="Straight Connector 18"/>
          <p:cNvCxnSpPr/>
          <p:nvPr/>
        </p:nvCxnSpPr>
        <p:spPr>
          <a:xfrm rot="10800000">
            <a:off x="2057400" y="2311400"/>
            <a:ext cx="9144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705600" y="1701800"/>
            <a:ext cx="1295400" cy="1295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85" name="TextBox 24"/>
          <p:cNvSpPr txBox="1">
            <a:spLocks noChangeArrowheads="1"/>
          </p:cNvSpPr>
          <p:nvPr/>
        </p:nvSpPr>
        <p:spPr bwMode="auto">
          <a:xfrm>
            <a:off x="742950" y="1930400"/>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ltLang="en-US"/>
              <a:t>asexually</a:t>
            </a:r>
          </a:p>
        </p:txBody>
      </p:sp>
      <p:sp>
        <p:nvSpPr>
          <p:cNvPr id="46086" name="TextBox 25"/>
          <p:cNvSpPr txBox="1">
            <a:spLocks noChangeArrowheads="1"/>
          </p:cNvSpPr>
          <p:nvPr/>
        </p:nvSpPr>
        <p:spPr bwMode="auto">
          <a:xfrm>
            <a:off x="6754813" y="1955800"/>
            <a:ext cx="120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ltLang="en-US"/>
              <a:t>sexually</a:t>
            </a:r>
          </a:p>
        </p:txBody>
      </p:sp>
      <p:sp>
        <p:nvSpPr>
          <p:cNvPr id="46087" name="TextBox 26"/>
          <p:cNvSpPr txBox="1">
            <a:spLocks noChangeArrowheads="1"/>
          </p:cNvSpPr>
          <p:nvPr/>
        </p:nvSpPr>
        <p:spPr bwMode="auto">
          <a:xfrm>
            <a:off x="368300" y="3073400"/>
            <a:ext cx="271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1800"/>
              <a:t>Because inherited traits come from a single parent, offspring are genetically identical to the parent.</a:t>
            </a:r>
          </a:p>
        </p:txBody>
      </p:sp>
      <p:sp>
        <p:nvSpPr>
          <p:cNvPr id="46088" name="TextBox 27"/>
          <p:cNvSpPr txBox="1">
            <a:spLocks noChangeArrowheads="1"/>
          </p:cNvSpPr>
          <p:nvPr/>
        </p:nvSpPr>
        <p:spPr bwMode="auto">
          <a:xfrm>
            <a:off x="5803900" y="3022600"/>
            <a:ext cx="3340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1800"/>
              <a:t>Because inherited traits come from 2 different parents, the offspring have new combinations of traits, which increases genetic diversity.</a:t>
            </a:r>
          </a:p>
        </p:txBody>
      </p:sp>
      <p:sp>
        <p:nvSpPr>
          <p:cNvPr id="15" name="Oval 14"/>
          <p:cNvSpPr/>
          <p:nvPr/>
        </p:nvSpPr>
        <p:spPr>
          <a:xfrm>
            <a:off x="800100" y="1631950"/>
            <a:ext cx="1295400" cy="1295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2971800" y="1016000"/>
            <a:ext cx="2819400" cy="2514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Connector 42"/>
          <p:cNvCxnSpPr/>
          <p:nvPr/>
        </p:nvCxnSpPr>
        <p:spPr>
          <a:xfrm rot="10800000">
            <a:off x="5753100" y="2387600"/>
            <a:ext cx="9144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092" name="TextBox 23"/>
          <p:cNvSpPr txBox="1">
            <a:spLocks noChangeArrowheads="1"/>
          </p:cNvSpPr>
          <p:nvPr/>
        </p:nvSpPr>
        <p:spPr bwMode="auto">
          <a:xfrm>
            <a:off x="3073400" y="1600200"/>
            <a:ext cx="271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1" hangingPunct="1"/>
            <a:r>
              <a:rPr lang="en-US" altLang="en-US"/>
              <a:t>asexual &amp; sexual reproduction differ genetically </a:t>
            </a:r>
          </a:p>
        </p:txBody>
      </p:sp>
    </p:spTree>
    <p:extLst>
      <p:ext uri="{BB962C8B-B14F-4D97-AF65-F5344CB8AC3E}">
        <p14:creationId xmlns:p14="http://schemas.microsoft.com/office/powerpoint/2010/main" val="674917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3"/>
          <p:cNvSpPr>
            <a:spLocks noGrp="1"/>
          </p:cNvSpPr>
          <p:nvPr>
            <p:ph sz="half" idx="2"/>
          </p:nvPr>
        </p:nvSpPr>
        <p:spPr>
          <a:xfrm>
            <a:off x="1028700" y="1498600"/>
            <a:ext cx="1625600" cy="2032000"/>
          </a:xfrm>
        </p:spPr>
        <p:txBody>
          <a:bodyPr/>
          <a:lstStyle/>
          <a:p>
            <a:r>
              <a:rPr lang="en-US" altLang="en-US" smtClean="0"/>
              <a:t>0 pts</a:t>
            </a:r>
          </a:p>
          <a:p>
            <a:r>
              <a:rPr lang="en-US" altLang="en-US" smtClean="0"/>
              <a:t>1 pt</a:t>
            </a:r>
          </a:p>
          <a:p>
            <a:r>
              <a:rPr lang="en-US" altLang="en-US" smtClean="0"/>
              <a:t>2 pts</a:t>
            </a: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409700"/>
            <a:ext cx="49974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749300" y="4168775"/>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a:t>Describe how these two methods of reproduction differ with respect to the genetic makeup of the offspring produced.</a:t>
            </a:r>
          </a:p>
        </p:txBody>
      </p:sp>
    </p:spTree>
    <p:extLst>
      <p:ext uri="{BB962C8B-B14F-4D97-AF65-F5344CB8AC3E}">
        <p14:creationId xmlns:p14="http://schemas.microsoft.com/office/powerpoint/2010/main" val="354332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42900" y="762000"/>
            <a:ext cx="8229600" cy="2819400"/>
          </a:xfrm>
        </p:spPr>
        <p:txBody>
          <a:bodyPr/>
          <a:lstStyle/>
          <a:p>
            <a:r>
              <a:rPr lang="en-US" altLang="en-US" sz="3200" dirty="0" smtClean="0">
                <a:solidFill>
                  <a:srgbClr val="FFFF00"/>
                </a:solidFill>
              </a:rPr>
              <a:t>FACT:</a:t>
            </a:r>
            <a:br>
              <a:rPr lang="en-US" altLang="en-US" sz="3200" dirty="0" smtClean="0">
                <a:solidFill>
                  <a:srgbClr val="FFFF00"/>
                </a:solidFill>
              </a:rPr>
            </a:br>
            <a:r>
              <a:rPr lang="en-US" altLang="en-US" sz="3200" b="0" dirty="0" smtClean="0">
                <a:solidFill>
                  <a:srgbClr val="FFFF00"/>
                </a:solidFill>
              </a:rPr>
              <a:t>— Students have to answer correctly 18-21 questions out of 44 to score 400 or higher</a:t>
            </a:r>
            <a:br>
              <a:rPr lang="en-US" altLang="en-US" sz="3200" b="0" dirty="0" smtClean="0">
                <a:solidFill>
                  <a:srgbClr val="FFFF00"/>
                </a:solidFill>
              </a:rPr>
            </a:br>
            <a:endParaRPr lang="en-US" altLang="en-US" sz="3200" b="0" dirty="0" smtClean="0">
              <a:solidFill>
                <a:srgbClr val="FFFF00"/>
              </a:solidFill>
            </a:endParaRPr>
          </a:p>
        </p:txBody>
      </p:sp>
    </p:spTree>
    <p:extLst>
      <p:ext uri="{BB962C8B-B14F-4D97-AF65-F5344CB8AC3E}">
        <p14:creationId xmlns:p14="http://schemas.microsoft.com/office/powerpoint/2010/main" val="3409563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42900" y="914400"/>
            <a:ext cx="8267700" cy="5029200"/>
          </a:xfrm>
        </p:spPr>
        <p:txBody>
          <a:bodyPr>
            <a:normAutofit/>
          </a:bodyPr>
          <a:lstStyle/>
          <a:p>
            <a:r>
              <a:rPr lang="en-US" altLang="en-US" sz="3200" dirty="0" smtClean="0">
                <a:solidFill>
                  <a:srgbClr val="FFFF00"/>
                </a:solidFill>
              </a:rPr>
              <a:t>FACT:</a:t>
            </a:r>
            <a:br>
              <a:rPr lang="en-US" altLang="en-US" sz="3200" dirty="0" smtClean="0">
                <a:solidFill>
                  <a:srgbClr val="FFFF00"/>
                </a:solidFill>
              </a:rPr>
            </a:br>
            <a:r>
              <a:rPr lang="en-US" altLang="en-US" sz="3200" b="0" dirty="0" smtClean="0">
                <a:solidFill>
                  <a:srgbClr val="FFFF00"/>
                </a:solidFill>
              </a:rPr>
              <a:t>— Students have to answer correctly 18-21 questions out of 44 to score 400 or higher</a:t>
            </a:r>
            <a:br>
              <a:rPr lang="en-US" altLang="en-US" sz="3200" b="0" dirty="0" smtClean="0">
                <a:solidFill>
                  <a:srgbClr val="FFFF00"/>
                </a:solidFill>
              </a:rPr>
            </a:br>
            <a:r>
              <a:rPr lang="en-US" altLang="en-US" sz="3600" i="1" dirty="0" smtClean="0">
                <a:solidFill>
                  <a:srgbClr val="FFC000"/>
                </a:solidFill>
                <a:effectLst>
                  <a:outerShdw blurRad="38100" dist="38100" dir="2700000" algn="tl">
                    <a:srgbClr val="000000">
                      <a:alpha val="43137"/>
                    </a:srgbClr>
                  </a:outerShdw>
                </a:effectLst>
              </a:rPr>
              <a:t>YES you need about 50% to PASS</a:t>
            </a:r>
            <a:r>
              <a:rPr lang="en-US" altLang="en-US" sz="3200" b="0" dirty="0" smtClean="0">
                <a:solidFill>
                  <a:srgbClr val="FFFF00"/>
                </a:solidFill>
              </a:rPr>
              <a:t/>
            </a:r>
            <a:br>
              <a:rPr lang="en-US" altLang="en-US" sz="3200" b="0" dirty="0" smtClean="0">
                <a:solidFill>
                  <a:srgbClr val="FFFF00"/>
                </a:solidFill>
              </a:rPr>
            </a:br>
            <a:r>
              <a:rPr lang="en-US" altLang="en-US" sz="3200" b="0" dirty="0" smtClean="0">
                <a:solidFill>
                  <a:schemeClr val="tx1">
                    <a:lumMod val="95000"/>
                  </a:schemeClr>
                </a:solidFill>
              </a:rPr>
              <a:t>Do you think you can do that????</a:t>
            </a:r>
            <a:br>
              <a:rPr lang="en-US" altLang="en-US" sz="3200" b="0" dirty="0" smtClean="0">
                <a:solidFill>
                  <a:schemeClr val="tx1">
                    <a:lumMod val="95000"/>
                  </a:schemeClr>
                </a:solidFill>
              </a:rPr>
            </a:br>
            <a:r>
              <a:rPr lang="en-US" altLang="en-US" sz="3200" b="0" dirty="0" smtClean="0">
                <a:solidFill>
                  <a:srgbClr val="FFFF00"/>
                </a:solidFill>
              </a:rPr>
              <a:t/>
            </a:r>
            <a:br>
              <a:rPr lang="en-US" altLang="en-US" sz="3200" b="0" dirty="0" smtClean="0">
                <a:solidFill>
                  <a:srgbClr val="FFFF00"/>
                </a:solidFill>
              </a:rPr>
            </a:br>
            <a:r>
              <a:rPr lang="en-US" altLang="en-US" sz="3200" b="0" dirty="0" smtClean="0">
                <a:solidFill>
                  <a:srgbClr val="FFFF00"/>
                </a:solidFill>
              </a:rPr>
              <a:t>—Remember…5-6 questions on every OGT are pilot questions that are not scored….</a:t>
            </a:r>
            <a:br>
              <a:rPr lang="en-US" altLang="en-US" sz="3200" b="0" dirty="0" smtClean="0">
                <a:solidFill>
                  <a:srgbClr val="FFFF00"/>
                </a:solidFill>
              </a:rPr>
            </a:br>
            <a:r>
              <a:rPr lang="en-US" altLang="en-US" sz="3200" b="0" dirty="0" smtClean="0">
                <a:solidFill>
                  <a:srgbClr val="FFFF00"/>
                </a:solidFill>
              </a:rPr>
              <a:t> — OGT does not discriminate on the degree of difficulty per question.</a:t>
            </a:r>
          </a:p>
        </p:txBody>
      </p:sp>
    </p:spTree>
    <p:extLst>
      <p:ext uri="{BB962C8B-B14F-4D97-AF65-F5344CB8AC3E}">
        <p14:creationId xmlns:p14="http://schemas.microsoft.com/office/powerpoint/2010/main" val="230490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sz="half" idx="2"/>
          </p:nvPr>
        </p:nvSpPr>
        <p:spPr>
          <a:xfrm>
            <a:off x="1028700" y="1498600"/>
            <a:ext cx="1625600" cy="2032000"/>
          </a:xfrm>
        </p:spPr>
        <p:txBody>
          <a:bodyPr/>
          <a:lstStyle/>
          <a:p>
            <a:r>
              <a:rPr lang="en-US" altLang="en-US" smtClean="0"/>
              <a:t>0 pts</a:t>
            </a:r>
          </a:p>
          <a:p>
            <a:r>
              <a:rPr lang="en-US" altLang="en-US" smtClean="0"/>
              <a:t>1 pt</a:t>
            </a:r>
          </a:p>
          <a:p>
            <a:r>
              <a:rPr lang="en-US" altLang="en-US" smtClean="0"/>
              <a:t>2 pts</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409700"/>
            <a:ext cx="49974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749300" y="4168775"/>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har char="•"/>
              <a:defRPr sz="2600">
                <a:solidFill>
                  <a:schemeClr val="tx1"/>
                </a:solidFill>
                <a:latin typeface="Arial" charset="0"/>
              </a:defRPr>
            </a:lvl1pPr>
            <a:lvl2pPr marL="742950" indent="-285750" eaLnBrk="0" hangingPunct="0">
              <a:spcBef>
                <a:spcPct val="50000"/>
              </a:spcBef>
              <a:buClr>
                <a:schemeClr val="tx1"/>
              </a:buClr>
              <a:buSzPct val="80000"/>
              <a:buChar char="•"/>
              <a:defRPr sz="2600">
                <a:solidFill>
                  <a:schemeClr val="tx1"/>
                </a:solidFill>
                <a:latin typeface="Arial" charset="0"/>
              </a:defRPr>
            </a:lvl2pPr>
            <a:lvl3pPr marL="1143000" indent="-228600" eaLnBrk="0" hangingPunct="0">
              <a:spcBef>
                <a:spcPct val="50000"/>
              </a:spcBef>
              <a:buChar char="—"/>
              <a:defRPr sz="2600">
                <a:solidFill>
                  <a:schemeClr val="tx1"/>
                </a:solidFill>
                <a:latin typeface="Times" charset="0"/>
              </a:defRPr>
            </a:lvl3pPr>
            <a:lvl4pPr marL="1600200" indent="-228600" eaLnBrk="0" hangingPunct="0">
              <a:spcBef>
                <a:spcPct val="20000"/>
              </a:spcBef>
              <a:buChar char="–"/>
              <a:defRPr sz="2600">
                <a:solidFill>
                  <a:schemeClr val="tx1"/>
                </a:solidFill>
                <a:latin typeface="Times" charset="0"/>
              </a:defRPr>
            </a:lvl4pPr>
            <a:lvl5pPr marL="2057400" indent="-228600" eaLnBrk="0" hangingPunct="0">
              <a:spcBef>
                <a:spcPct val="20000"/>
              </a:spcBef>
              <a:buChar char="»"/>
              <a:defRPr sz="2600">
                <a:solidFill>
                  <a:schemeClr val="tx1"/>
                </a:solidFill>
                <a:latin typeface="Times" charset="0"/>
              </a:defRPr>
            </a:lvl5pPr>
            <a:lvl6pPr marL="2514600" indent="-228600" eaLnBrk="0" fontAlgn="base" hangingPunct="0">
              <a:spcBef>
                <a:spcPct val="20000"/>
              </a:spcBef>
              <a:spcAft>
                <a:spcPct val="0"/>
              </a:spcAft>
              <a:buChar char="»"/>
              <a:defRPr sz="2600">
                <a:solidFill>
                  <a:schemeClr val="tx1"/>
                </a:solidFill>
                <a:latin typeface="Times" charset="0"/>
              </a:defRPr>
            </a:lvl6pPr>
            <a:lvl7pPr marL="2971800" indent="-228600" eaLnBrk="0" fontAlgn="base" hangingPunct="0">
              <a:spcBef>
                <a:spcPct val="20000"/>
              </a:spcBef>
              <a:spcAft>
                <a:spcPct val="0"/>
              </a:spcAft>
              <a:buChar char="»"/>
              <a:defRPr sz="2600">
                <a:solidFill>
                  <a:schemeClr val="tx1"/>
                </a:solidFill>
                <a:latin typeface="Times" charset="0"/>
              </a:defRPr>
            </a:lvl7pPr>
            <a:lvl8pPr marL="3429000" indent="-228600" eaLnBrk="0" fontAlgn="base" hangingPunct="0">
              <a:spcBef>
                <a:spcPct val="20000"/>
              </a:spcBef>
              <a:spcAft>
                <a:spcPct val="0"/>
              </a:spcAft>
              <a:buChar char="»"/>
              <a:defRPr sz="2600">
                <a:solidFill>
                  <a:schemeClr val="tx1"/>
                </a:solidFill>
                <a:latin typeface="Times" charset="0"/>
              </a:defRPr>
            </a:lvl8pPr>
            <a:lvl9pPr marL="3886200" indent="-228600" eaLnBrk="0" fontAlgn="base" hangingPunct="0">
              <a:spcBef>
                <a:spcPct val="20000"/>
              </a:spcBef>
              <a:spcAft>
                <a:spcPct val="0"/>
              </a:spcAft>
              <a:buChar char="»"/>
              <a:defRPr sz="2600">
                <a:solidFill>
                  <a:schemeClr val="tx1"/>
                </a:solidFill>
                <a:latin typeface="Times" charset="0"/>
              </a:defRPr>
            </a:lvl9pPr>
          </a:lstStyle>
          <a:p>
            <a:pPr eaLnBrk="1" hangingPunct="1">
              <a:spcBef>
                <a:spcPct val="0"/>
              </a:spcBef>
              <a:buFontTx/>
              <a:buNone/>
            </a:pPr>
            <a:r>
              <a:rPr lang="en-US" altLang="en-US" sz="2400">
                <a:latin typeface="Times" charset="0"/>
              </a:rPr>
              <a:t>Describe how these two methods of reproduction differ with respect to the genetic makeup of the offspring produced.</a:t>
            </a:r>
          </a:p>
        </p:txBody>
      </p:sp>
    </p:spTree>
    <p:extLst>
      <p:ext uri="{BB962C8B-B14F-4D97-AF65-F5344CB8AC3E}">
        <p14:creationId xmlns:p14="http://schemas.microsoft.com/office/powerpoint/2010/main" val="2941828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sz="half" idx="2"/>
          </p:nvPr>
        </p:nvSpPr>
        <p:spPr>
          <a:xfrm>
            <a:off x="1028700" y="1498600"/>
            <a:ext cx="1625600" cy="2032000"/>
          </a:xfrm>
        </p:spPr>
        <p:txBody>
          <a:bodyPr/>
          <a:lstStyle/>
          <a:p>
            <a:r>
              <a:rPr lang="en-US" altLang="en-US" smtClean="0"/>
              <a:t>0 pts</a:t>
            </a:r>
          </a:p>
          <a:p>
            <a:r>
              <a:rPr lang="en-US" altLang="en-US" smtClean="0"/>
              <a:t>1 pt</a:t>
            </a:r>
          </a:p>
          <a:p>
            <a:r>
              <a:rPr lang="en-US" altLang="en-US" smtClean="0"/>
              <a:t>2 pts</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409700"/>
            <a:ext cx="49974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ChangeArrowheads="1"/>
          </p:cNvSpPr>
          <p:nvPr/>
        </p:nvSpPr>
        <p:spPr bwMode="auto">
          <a:xfrm>
            <a:off x="749300" y="4168775"/>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har char="•"/>
              <a:defRPr sz="2600">
                <a:solidFill>
                  <a:schemeClr val="tx1"/>
                </a:solidFill>
                <a:latin typeface="Arial" charset="0"/>
              </a:defRPr>
            </a:lvl1pPr>
            <a:lvl2pPr marL="742950" indent="-285750" eaLnBrk="0" hangingPunct="0">
              <a:spcBef>
                <a:spcPct val="50000"/>
              </a:spcBef>
              <a:buClr>
                <a:schemeClr val="tx1"/>
              </a:buClr>
              <a:buSzPct val="80000"/>
              <a:buChar char="•"/>
              <a:defRPr sz="2600">
                <a:solidFill>
                  <a:schemeClr val="tx1"/>
                </a:solidFill>
                <a:latin typeface="Arial" charset="0"/>
              </a:defRPr>
            </a:lvl2pPr>
            <a:lvl3pPr marL="1143000" indent="-228600" eaLnBrk="0" hangingPunct="0">
              <a:spcBef>
                <a:spcPct val="50000"/>
              </a:spcBef>
              <a:buChar char="—"/>
              <a:defRPr sz="2600">
                <a:solidFill>
                  <a:schemeClr val="tx1"/>
                </a:solidFill>
                <a:latin typeface="Times" charset="0"/>
              </a:defRPr>
            </a:lvl3pPr>
            <a:lvl4pPr marL="1600200" indent="-228600" eaLnBrk="0" hangingPunct="0">
              <a:spcBef>
                <a:spcPct val="20000"/>
              </a:spcBef>
              <a:buChar char="–"/>
              <a:defRPr sz="2600">
                <a:solidFill>
                  <a:schemeClr val="tx1"/>
                </a:solidFill>
                <a:latin typeface="Times" charset="0"/>
              </a:defRPr>
            </a:lvl4pPr>
            <a:lvl5pPr marL="2057400" indent="-228600" eaLnBrk="0" hangingPunct="0">
              <a:spcBef>
                <a:spcPct val="20000"/>
              </a:spcBef>
              <a:buChar char="»"/>
              <a:defRPr sz="2600">
                <a:solidFill>
                  <a:schemeClr val="tx1"/>
                </a:solidFill>
                <a:latin typeface="Times" charset="0"/>
              </a:defRPr>
            </a:lvl5pPr>
            <a:lvl6pPr marL="2514600" indent="-228600" eaLnBrk="0" fontAlgn="base" hangingPunct="0">
              <a:spcBef>
                <a:spcPct val="20000"/>
              </a:spcBef>
              <a:spcAft>
                <a:spcPct val="0"/>
              </a:spcAft>
              <a:buChar char="»"/>
              <a:defRPr sz="2600">
                <a:solidFill>
                  <a:schemeClr val="tx1"/>
                </a:solidFill>
                <a:latin typeface="Times" charset="0"/>
              </a:defRPr>
            </a:lvl6pPr>
            <a:lvl7pPr marL="2971800" indent="-228600" eaLnBrk="0" fontAlgn="base" hangingPunct="0">
              <a:spcBef>
                <a:spcPct val="20000"/>
              </a:spcBef>
              <a:spcAft>
                <a:spcPct val="0"/>
              </a:spcAft>
              <a:buChar char="»"/>
              <a:defRPr sz="2600">
                <a:solidFill>
                  <a:schemeClr val="tx1"/>
                </a:solidFill>
                <a:latin typeface="Times" charset="0"/>
              </a:defRPr>
            </a:lvl7pPr>
            <a:lvl8pPr marL="3429000" indent="-228600" eaLnBrk="0" fontAlgn="base" hangingPunct="0">
              <a:spcBef>
                <a:spcPct val="20000"/>
              </a:spcBef>
              <a:spcAft>
                <a:spcPct val="0"/>
              </a:spcAft>
              <a:buChar char="»"/>
              <a:defRPr sz="2600">
                <a:solidFill>
                  <a:schemeClr val="tx1"/>
                </a:solidFill>
                <a:latin typeface="Times" charset="0"/>
              </a:defRPr>
            </a:lvl8pPr>
            <a:lvl9pPr marL="3886200" indent="-228600" eaLnBrk="0" fontAlgn="base" hangingPunct="0">
              <a:spcBef>
                <a:spcPct val="20000"/>
              </a:spcBef>
              <a:spcAft>
                <a:spcPct val="0"/>
              </a:spcAft>
              <a:buChar char="»"/>
              <a:defRPr sz="2600">
                <a:solidFill>
                  <a:schemeClr val="tx1"/>
                </a:solidFill>
                <a:latin typeface="Times" charset="0"/>
              </a:defRPr>
            </a:lvl9pPr>
          </a:lstStyle>
          <a:p>
            <a:pPr eaLnBrk="1" hangingPunct="1">
              <a:spcBef>
                <a:spcPct val="0"/>
              </a:spcBef>
              <a:buFontTx/>
              <a:buNone/>
            </a:pPr>
            <a:r>
              <a:rPr lang="en-US" altLang="en-US" sz="2400">
                <a:latin typeface="Times" charset="0"/>
              </a:rPr>
              <a:t>Describe how these two methods of reproduction differ with respect to the genetic makeup of the offspring produced.</a:t>
            </a:r>
          </a:p>
        </p:txBody>
      </p:sp>
      <p:sp>
        <p:nvSpPr>
          <p:cNvPr id="5" name="Oval 4"/>
          <p:cNvSpPr/>
          <p:nvPr/>
        </p:nvSpPr>
        <p:spPr>
          <a:xfrm>
            <a:off x="1003300" y="21971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0085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914400"/>
          </a:xfrm>
        </p:spPr>
        <p:txBody>
          <a:bodyPr/>
          <a:lstStyle/>
          <a:p>
            <a:pPr fontAlgn="auto">
              <a:spcAft>
                <a:spcPts val="0"/>
              </a:spcAft>
              <a:defRPr/>
            </a:pPr>
            <a:r>
              <a:rPr lang="en-US" dirty="0" smtClean="0">
                <a:solidFill>
                  <a:schemeClr val="tx2">
                    <a:satMod val="200000"/>
                  </a:schemeClr>
                </a:solidFill>
              </a:rPr>
              <a:t>Short Answer</a:t>
            </a:r>
            <a:endParaRPr lang="en-US" dirty="0">
              <a:solidFill>
                <a:schemeClr val="tx2">
                  <a:satMod val="200000"/>
                </a:schemeClr>
              </a:solidFill>
            </a:endParaRPr>
          </a:p>
        </p:txBody>
      </p:sp>
      <p:sp>
        <p:nvSpPr>
          <p:cNvPr id="23555" name="Content Placeholder 2"/>
          <p:cNvSpPr>
            <a:spLocks noGrp="1"/>
          </p:cNvSpPr>
          <p:nvPr>
            <p:ph idx="1"/>
          </p:nvPr>
        </p:nvSpPr>
        <p:spPr>
          <a:xfrm>
            <a:off x="0" y="1155700"/>
            <a:ext cx="3568700" cy="6007100"/>
          </a:xfrm>
        </p:spPr>
        <p:txBody>
          <a:bodyPr/>
          <a:lstStyle/>
          <a:p>
            <a:r>
              <a:rPr lang="en-US" altLang="en-US" smtClean="0"/>
              <a:t>Read the question</a:t>
            </a:r>
          </a:p>
          <a:p>
            <a:r>
              <a:rPr lang="en-US" altLang="en-US" smtClean="0"/>
              <a:t>Evaluate the pictures</a:t>
            </a:r>
          </a:p>
          <a:p>
            <a:r>
              <a:rPr lang="en-US" altLang="en-US" smtClean="0"/>
              <a:t>Identify what you are being asked to do</a:t>
            </a:r>
          </a:p>
          <a:p>
            <a:endParaRPr lang="en-US"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25663"/>
            <a:ext cx="57912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75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914400"/>
          </a:xfrm>
        </p:spPr>
        <p:txBody>
          <a:bodyPr/>
          <a:lstStyle/>
          <a:p>
            <a:pPr fontAlgn="auto">
              <a:spcAft>
                <a:spcPts val="0"/>
              </a:spcAft>
              <a:defRPr/>
            </a:pPr>
            <a:r>
              <a:rPr lang="en-US" dirty="0" smtClean="0">
                <a:solidFill>
                  <a:schemeClr val="tx2">
                    <a:satMod val="200000"/>
                  </a:schemeClr>
                </a:solidFill>
              </a:rPr>
              <a:t>Short Answer</a:t>
            </a:r>
            <a:endParaRPr lang="en-US" dirty="0">
              <a:solidFill>
                <a:schemeClr val="tx2">
                  <a:satMod val="200000"/>
                </a:schemeClr>
              </a:solidFill>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25663"/>
            <a:ext cx="57912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352800" y="2819400"/>
            <a:ext cx="5791200" cy="213360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a:off x="3581400" y="6477000"/>
            <a:ext cx="16002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582" name="Content Placeholder 2"/>
          <p:cNvSpPr>
            <a:spLocks noGrp="1"/>
          </p:cNvSpPr>
          <p:nvPr>
            <p:ph idx="1"/>
          </p:nvPr>
        </p:nvSpPr>
        <p:spPr>
          <a:xfrm>
            <a:off x="0" y="952500"/>
            <a:ext cx="3581400" cy="6210300"/>
          </a:xfrm>
        </p:spPr>
        <p:txBody>
          <a:bodyPr>
            <a:normAutofit lnSpcReduction="10000"/>
          </a:bodyPr>
          <a:lstStyle/>
          <a:p>
            <a:r>
              <a:rPr lang="en-US" altLang="en-US" smtClean="0"/>
              <a:t>Read the question</a:t>
            </a:r>
          </a:p>
          <a:p>
            <a:r>
              <a:rPr lang="en-US" altLang="en-US" smtClean="0"/>
              <a:t>Evaluate the pictures</a:t>
            </a:r>
          </a:p>
          <a:p>
            <a:r>
              <a:rPr lang="en-US" altLang="en-US" smtClean="0"/>
              <a:t>Identify what you are being asked to do</a:t>
            </a:r>
          </a:p>
          <a:p>
            <a:r>
              <a:rPr lang="en-US" altLang="en-US" smtClean="0"/>
              <a:t>The container </a:t>
            </a:r>
            <a:br>
              <a:rPr lang="en-US" altLang="en-US" smtClean="0"/>
            </a:br>
            <a:r>
              <a:rPr lang="en-US" altLang="en-US" smtClean="0"/>
              <a:t>the shape of the </a:t>
            </a:r>
            <a:br>
              <a:rPr lang="en-US" altLang="en-US" smtClean="0"/>
            </a:br>
            <a:r>
              <a:rPr lang="en-US" altLang="en-US" smtClean="0"/>
              <a:t>melon to be </a:t>
            </a:r>
            <a:br>
              <a:rPr lang="en-US" altLang="en-US" smtClean="0"/>
            </a:br>
            <a:r>
              <a:rPr lang="en-US" altLang="en-US" smtClean="0"/>
              <a:t>square</a:t>
            </a:r>
          </a:p>
          <a:p>
            <a:r>
              <a:rPr lang="en-US" altLang="en-US" smtClean="0"/>
              <a:t>2 Benefits: 2 ways </a:t>
            </a:r>
            <a:br>
              <a:rPr lang="en-US" altLang="en-US" smtClean="0"/>
            </a:br>
            <a:r>
              <a:rPr lang="en-US" altLang="en-US" smtClean="0"/>
              <a:t>that this is helpful</a:t>
            </a:r>
          </a:p>
          <a:p>
            <a:endParaRPr lang="en-US" altLang="en-US" smtClean="0"/>
          </a:p>
        </p:txBody>
      </p:sp>
    </p:spTree>
    <p:extLst>
      <p:ext uri="{BB962C8B-B14F-4D97-AF65-F5344CB8AC3E}">
        <p14:creationId xmlns:p14="http://schemas.microsoft.com/office/powerpoint/2010/main" val="67637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sp>
        <p:nvSpPr>
          <p:cNvPr id="25603" name="Content Placeholder 2"/>
          <p:cNvSpPr>
            <a:spLocks noGrp="1"/>
          </p:cNvSpPr>
          <p:nvPr>
            <p:ph idx="1"/>
          </p:nvPr>
        </p:nvSpPr>
        <p:spPr>
          <a:xfrm>
            <a:off x="914400" y="4419600"/>
            <a:ext cx="7772400" cy="1936750"/>
          </a:xfrm>
        </p:spPr>
        <p:txBody>
          <a:bodyPr/>
          <a:lstStyle/>
          <a:p>
            <a:r>
              <a:rPr lang="en-US" altLang="en-US" smtClean="0"/>
              <a:t>Sample Answers: </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8597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13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does this test look like??</a:t>
            </a:r>
            <a:endParaRPr lang="en-US" dirty="0">
              <a:solidFill>
                <a:srgbClr val="FFC000"/>
              </a:solidFill>
            </a:endParaRPr>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r>
              <a:rPr lang="en-US" dirty="0" smtClean="0"/>
              <a:t>You will have 2 documents.</a:t>
            </a:r>
          </a:p>
          <a:p>
            <a:r>
              <a:rPr lang="en-US" dirty="0" smtClean="0"/>
              <a:t>1. </a:t>
            </a:r>
            <a:r>
              <a:rPr lang="en-US" b="1" dirty="0" smtClean="0"/>
              <a:t>Answer document</a:t>
            </a:r>
            <a:r>
              <a:rPr lang="en-US" dirty="0" smtClean="0"/>
              <a:t>, you put ALL your answers in.  This is used for all 5 tests. </a:t>
            </a:r>
            <a:r>
              <a:rPr lang="en-US" dirty="0"/>
              <a:t> </a:t>
            </a:r>
            <a:r>
              <a:rPr lang="en-US" dirty="0" smtClean="0"/>
              <a:t>You will ‘set it up’ the on Monday the first day.</a:t>
            </a:r>
          </a:p>
          <a:p>
            <a:r>
              <a:rPr lang="en-US" dirty="0" smtClean="0"/>
              <a:t>2. </a:t>
            </a:r>
            <a:r>
              <a:rPr lang="en-US" b="1" dirty="0" smtClean="0"/>
              <a:t>Testing document, </a:t>
            </a:r>
            <a:r>
              <a:rPr lang="en-US" dirty="0" smtClean="0"/>
              <a:t>this has all the questions in it. You will receive a new test each session.</a:t>
            </a:r>
          </a:p>
          <a:p>
            <a:r>
              <a:rPr lang="en-US" b="1" dirty="0" smtClean="0"/>
              <a:t>ONLY ONE test per day.</a:t>
            </a:r>
          </a:p>
          <a:p>
            <a:r>
              <a:rPr lang="en-US" b="1" dirty="0" smtClean="0"/>
              <a:t>Testing times are 9:30am or 6:30pm</a:t>
            </a:r>
          </a:p>
          <a:p>
            <a:r>
              <a:rPr lang="en-US" b="1" dirty="0" smtClean="0"/>
              <a:t>Check your Kmails for information about your test.</a:t>
            </a:r>
            <a:endParaRPr lang="en-US" b="1" dirty="0"/>
          </a:p>
        </p:txBody>
      </p:sp>
    </p:spTree>
    <p:extLst>
      <p:ext uri="{BB962C8B-B14F-4D97-AF65-F5344CB8AC3E}">
        <p14:creationId xmlns:p14="http://schemas.microsoft.com/office/powerpoint/2010/main" val="18714888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5900" y="-76200"/>
            <a:ext cx="8305800" cy="914400"/>
          </a:xfrm>
        </p:spPr>
        <p:txBody>
          <a:bodyPr/>
          <a:lstStyle/>
          <a:p>
            <a:r>
              <a:rPr lang="en-US" altLang="en-US" sz="2800" smtClean="0">
                <a:solidFill>
                  <a:srgbClr val="0000CC"/>
                </a:solidFill>
              </a:rPr>
              <a:t>Sample Responses: you need 2</a:t>
            </a:r>
          </a:p>
        </p:txBody>
      </p:sp>
      <p:sp>
        <p:nvSpPr>
          <p:cNvPr id="3" name="Content Placeholder 2"/>
          <p:cNvSpPr>
            <a:spLocks noGrp="1"/>
          </p:cNvSpPr>
          <p:nvPr>
            <p:ph idx="1"/>
          </p:nvPr>
        </p:nvSpPr>
        <p:spPr>
          <a:xfrm>
            <a:off x="533400" y="4724400"/>
            <a:ext cx="8610600" cy="2133600"/>
          </a:xfrm>
        </p:spPr>
        <p:txBody>
          <a:bodyPr>
            <a:normAutofit fontScale="85000" lnSpcReduction="10000"/>
          </a:bodyPr>
          <a:lstStyle/>
          <a:p>
            <a:pPr marL="411480" fontAlgn="auto">
              <a:spcAft>
                <a:spcPts val="0"/>
              </a:spcAft>
              <a:buFont typeface="Wingdings"/>
              <a:buChar char=""/>
              <a:defRPr/>
            </a:pPr>
            <a:r>
              <a:rPr lang="en-US" dirty="0" smtClean="0"/>
              <a:t>Be sure that you don’t repeat yourself…bigger/larger, easier to handle/easier to cut</a:t>
            </a:r>
          </a:p>
          <a:p>
            <a:pPr marL="411480" fontAlgn="auto">
              <a:spcAft>
                <a:spcPts val="0"/>
              </a:spcAft>
              <a:buFont typeface="Wingdings"/>
              <a:buChar char=""/>
              <a:defRPr/>
            </a:pPr>
            <a:r>
              <a:rPr lang="en-US" dirty="0" smtClean="0"/>
              <a:t>Be specific in what that benefit is…”better” could mean anything, describe how it is better to be square rather than anything else</a:t>
            </a:r>
            <a:endParaRPr lang="en-US" dirty="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470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4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49225"/>
            <a:ext cx="7162800" cy="609600"/>
          </a:xfrm>
        </p:spPr>
        <p:txBody>
          <a:bodyPr>
            <a:normAutofit fontScale="90000"/>
          </a:bodyPr>
          <a:lstStyle/>
          <a:p>
            <a:pPr fontAlgn="auto">
              <a:spcAft>
                <a:spcPts val="0"/>
              </a:spcAft>
              <a:defRPr/>
            </a:pPr>
            <a:r>
              <a:rPr lang="en-US" dirty="0" smtClean="0">
                <a:solidFill>
                  <a:schemeClr val="tx2">
                    <a:satMod val="200000"/>
                  </a:schemeClr>
                </a:solidFill>
              </a:rPr>
              <a:t>Student response #1</a:t>
            </a:r>
            <a:endParaRPr lang="en-US" dirty="0">
              <a:solidFill>
                <a:schemeClr val="tx2">
                  <a:satMod val="200000"/>
                </a:schemeClr>
              </a:solidFill>
            </a:endParaRPr>
          </a:p>
        </p:txBody>
      </p:sp>
      <p:sp>
        <p:nvSpPr>
          <p:cNvPr id="27651" name="Content Placeholder 2"/>
          <p:cNvSpPr>
            <a:spLocks noGrp="1"/>
          </p:cNvSpPr>
          <p:nvPr>
            <p:ph idx="1"/>
          </p:nvPr>
        </p:nvSpPr>
        <p:spPr>
          <a:xfrm>
            <a:off x="914400" y="3124200"/>
            <a:ext cx="7772400" cy="3232150"/>
          </a:xfrm>
        </p:spPr>
        <p:txBody>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333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55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124200"/>
            <a:ext cx="7772400" cy="3232150"/>
          </a:xfrm>
        </p:spPr>
        <p:txBody>
          <a:bodyPr>
            <a:normAutofit/>
          </a:bodyPr>
          <a:lstStyle/>
          <a:p>
            <a:pPr marL="411163">
              <a:lnSpc>
                <a:spcPct val="90000"/>
              </a:lnSpc>
              <a:buFont typeface="Wingdings" pitchFamily="2" charset="2"/>
              <a:buChar char=""/>
            </a:pPr>
            <a:r>
              <a:rPr lang="en-US" altLang="en-US" sz="2200" smtClean="0"/>
              <a:t>What would you rate this answer?  Why?</a:t>
            </a:r>
          </a:p>
          <a:p>
            <a:pPr marL="968375" lvl="1" indent="-514350">
              <a:lnSpc>
                <a:spcPct val="90000"/>
              </a:lnSpc>
              <a:buFontTx/>
              <a:buAutoNum type="alphaUcPeriod"/>
            </a:pPr>
            <a:r>
              <a:rPr lang="en-US" altLang="en-US" sz="2200" smtClean="0"/>
              <a:t>2</a:t>
            </a:r>
          </a:p>
          <a:p>
            <a:pPr marL="968375" lvl="1" indent="-514350">
              <a:lnSpc>
                <a:spcPct val="90000"/>
              </a:lnSpc>
              <a:buFontTx/>
              <a:buAutoNum type="alphaUcPeriod"/>
            </a:pPr>
            <a:r>
              <a:rPr lang="en-US" altLang="en-US" sz="2200" smtClean="0"/>
              <a:t>1</a:t>
            </a:r>
          </a:p>
          <a:p>
            <a:pPr marL="968375" lvl="1" indent="-514350">
              <a:lnSpc>
                <a:spcPct val="90000"/>
              </a:lnSpc>
              <a:buFontTx/>
              <a:buAutoNum type="alphaUcPeriod"/>
            </a:pPr>
            <a:r>
              <a:rPr lang="en-US" altLang="en-US" sz="2200" smtClean="0"/>
              <a:t>0</a:t>
            </a:r>
          </a:p>
          <a:p>
            <a:pPr marL="968375" lvl="1" indent="-514350">
              <a:lnSpc>
                <a:spcPct val="90000"/>
              </a:lnSpc>
              <a:buFont typeface="Wingdings" pitchFamily="2" charset="2"/>
              <a:buNone/>
            </a:pPr>
            <a:endParaRPr lang="en-US" altLang="en-US" sz="2200" smtClean="0"/>
          </a:p>
          <a:p>
            <a:pPr marL="968375" lvl="1" indent="-514350">
              <a:lnSpc>
                <a:spcPct val="90000"/>
              </a:lnSpc>
              <a:buFont typeface="Wingdings" pitchFamily="2" charset="2"/>
              <a:buNone/>
            </a:pPr>
            <a:r>
              <a:rPr lang="en-US" altLang="en-US" sz="2200" smtClean="0"/>
              <a:t>It describes the process, but …</a:t>
            </a:r>
          </a:p>
          <a:p>
            <a:pPr marL="968375" lvl="1" indent="-514350">
              <a:lnSpc>
                <a:spcPct val="90000"/>
              </a:lnSpc>
              <a:buFont typeface="Wingdings" pitchFamily="2" charset="2"/>
              <a:buNone/>
            </a:pPr>
            <a:r>
              <a:rPr lang="en-US" altLang="en-US" sz="2200" smtClean="0"/>
              <a:t>does NOT describe benefits.</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333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143000" y="44958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#1</a:t>
            </a:r>
            <a:endParaRPr lang="en-US" kern="0" dirty="0">
              <a:solidFill>
                <a:schemeClr val="tx2">
                  <a:satMod val="200000"/>
                </a:schemeClr>
              </a:solidFill>
            </a:endParaRPr>
          </a:p>
        </p:txBody>
      </p:sp>
    </p:spTree>
    <p:extLst>
      <p:ext uri="{BB962C8B-B14F-4D97-AF65-F5344CB8AC3E}">
        <p14:creationId xmlns:p14="http://schemas.microsoft.com/office/powerpoint/2010/main" val="351379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2484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p:cNvSpPr>
            <a:spLocks noGrp="1"/>
          </p:cNvSpPr>
          <p:nvPr>
            <p:ph idx="1"/>
          </p:nvPr>
        </p:nvSpPr>
        <p:spPr>
          <a:xfrm>
            <a:off x="914400" y="3581400"/>
            <a:ext cx="7772400" cy="2774950"/>
          </a:xfrm>
        </p:spPr>
        <p:txBody>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#2</a:t>
            </a:r>
            <a:endParaRPr lang="en-US" kern="0" dirty="0">
              <a:solidFill>
                <a:schemeClr val="tx2">
                  <a:satMod val="200000"/>
                </a:schemeClr>
              </a:solidFill>
            </a:endParaRPr>
          </a:p>
        </p:txBody>
      </p:sp>
    </p:spTree>
    <p:extLst>
      <p:ext uri="{BB962C8B-B14F-4D97-AF65-F5344CB8AC3E}">
        <p14:creationId xmlns:p14="http://schemas.microsoft.com/office/powerpoint/2010/main" val="1642165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2484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2"/>
          <p:cNvSpPr>
            <a:spLocks noGrp="1"/>
          </p:cNvSpPr>
          <p:nvPr>
            <p:ph idx="1"/>
          </p:nvPr>
        </p:nvSpPr>
        <p:spPr>
          <a:xfrm>
            <a:off x="914400" y="3581400"/>
            <a:ext cx="7772400" cy="3124200"/>
          </a:xfrm>
        </p:spPr>
        <p:txBody>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a:p>
            <a:pPr marL="968375" lvl="1" indent="-514350">
              <a:buFont typeface="Wingdings" pitchFamily="2" charset="2"/>
              <a:buNone/>
            </a:pPr>
            <a:r>
              <a:rPr lang="en-US" altLang="en-US" smtClean="0"/>
              <a:t>The benefit is not related to the square shape of the watermelon.</a:t>
            </a:r>
          </a:p>
        </p:txBody>
      </p:sp>
      <p:sp>
        <p:nvSpPr>
          <p:cNvPr id="5" name="Oval 4"/>
          <p:cNvSpPr/>
          <p:nvPr/>
        </p:nvSpPr>
        <p:spPr>
          <a:xfrm>
            <a:off x="1270000" y="54356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#2</a:t>
            </a:r>
            <a:endParaRPr lang="en-US" kern="0" dirty="0">
              <a:solidFill>
                <a:schemeClr val="tx2">
                  <a:satMod val="200000"/>
                </a:schemeClr>
              </a:solidFill>
            </a:endParaRPr>
          </a:p>
        </p:txBody>
      </p:sp>
    </p:spTree>
    <p:extLst>
      <p:ext uri="{BB962C8B-B14F-4D97-AF65-F5344CB8AC3E}">
        <p14:creationId xmlns:p14="http://schemas.microsoft.com/office/powerpoint/2010/main" val="270156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216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Content Placeholder 2"/>
          <p:cNvSpPr>
            <a:spLocks noGrp="1"/>
          </p:cNvSpPr>
          <p:nvPr>
            <p:ph idx="1"/>
          </p:nvPr>
        </p:nvSpPr>
        <p:spPr>
          <a:xfrm>
            <a:off x="914400" y="3124200"/>
            <a:ext cx="7772400" cy="3232150"/>
          </a:xfrm>
        </p:spPr>
        <p:txBody>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#3</a:t>
            </a:r>
            <a:endParaRPr lang="en-US" kern="0" dirty="0">
              <a:solidFill>
                <a:schemeClr val="tx2">
                  <a:satMod val="200000"/>
                </a:schemeClr>
              </a:solidFill>
            </a:endParaRPr>
          </a:p>
        </p:txBody>
      </p:sp>
    </p:spTree>
    <p:extLst>
      <p:ext uri="{BB962C8B-B14F-4D97-AF65-F5344CB8AC3E}">
        <p14:creationId xmlns:p14="http://schemas.microsoft.com/office/powerpoint/2010/main" val="150890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Student Response #3</a:t>
            </a:r>
            <a:endParaRPr lang="en-US" dirty="0">
              <a:solidFill>
                <a:schemeClr val="tx2">
                  <a:satMod val="200000"/>
                </a:schemeClr>
              </a:solidFill>
            </a:endParaRPr>
          </a:p>
        </p:txBody>
      </p:sp>
      <p:sp>
        <p:nvSpPr>
          <p:cNvPr id="32771" name="Content Placeholder 2"/>
          <p:cNvSpPr>
            <a:spLocks noGrp="1"/>
          </p:cNvSpPr>
          <p:nvPr>
            <p:ph idx="1"/>
          </p:nvPr>
        </p:nvSpPr>
        <p:spPr>
          <a:xfrm>
            <a:off x="914400" y="3124200"/>
            <a:ext cx="7772400" cy="3429000"/>
          </a:xfrm>
        </p:spPr>
        <p:txBody>
          <a:bodyPr>
            <a:normAutofit lnSpcReduction="10000"/>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a:p>
            <a:pPr marL="968375" lvl="1" indent="-514350">
              <a:buFont typeface="Wingdings" pitchFamily="2" charset="2"/>
              <a:buNone/>
            </a:pPr>
            <a:r>
              <a:rPr lang="en-US" altLang="en-US" smtClean="0"/>
              <a:t>Only 1 benefit is listed: Watermelons will only get the size of the box making more room to grow more</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216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19200" y="43688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#3</a:t>
            </a:r>
            <a:endParaRPr lang="en-US" kern="0" dirty="0">
              <a:solidFill>
                <a:schemeClr val="tx2">
                  <a:satMod val="200000"/>
                </a:schemeClr>
              </a:solidFill>
            </a:endParaRPr>
          </a:p>
        </p:txBody>
      </p:sp>
    </p:spTree>
    <p:extLst>
      <p:ext uri="{BB962C8B-B14F-4D97-AF65-F5344CB8AC3E}">
        <p14:creationId xmlns:p14="http://schemas.microsoft.com/office/powerpoint/2010/main" val="357788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527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2"/>
          <p:cNvSpPr>
            <a:spLocks noGrp="1"/>
          </p:cNvSpPr>
          <p:nvPr>
            <p:ph idx="1"/>
          </p:nvPr>
        </p:nvSpPr>
        <p:spPr>
          <a:xfrm>
            <a:off x="914400" y="3124200"/>
            <a:ext cx="7772400" cy="3232150"/>
          </a:xfrm>
        </p:spPr>
        <p:txBody>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#4</a:t>
            </a:r>
            <a:endParaRPr lang="en-US" kern="0" dirty="0">
              <a:solidFill>
                <a:schemeClr val="tx2">
                  <a:satMod val="200000"/>
                </a:schemeClr>
              </a:solidFill>
            </a:endParaRPr>
          </a:p>
        </p:txBody>
      </p:sp>
    </p:spTree>
    <p:extLst>
      <p:ext uri="{BB962C8B-B14F-4D97-AF65-F5344CB8AC3E}">
        <p14:creationId xmlns:p14="http://schemas.microsoft.com/office/powerpoint/2010/main" val="28760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Student Response #4</a:t>
            </a:r>
            <a:endParaRPr lang="en-US" dirty="0">
              <a:solidFill>
                <a:schemeClr val="tx2">
                  <a:satMod val="200000"/>
                </a:schemeClr>
              </a:solidFill>
            </a:endParaRPr>
          </a:p>
        </p:txBody>
      </p:sp>
      <p:sp>
        <p:nvSpPr>
          <p:cNvPr id="3" name="Content Placeholder 2"/>
          <p:cNvSpPr>
            <a:spLocks noGrp="1"/>
          </p:cNvSpPr>
          <p:nvPr>
            <p:ph idx="1"/>
          </p:nvPr>
        </p:nvSpPr>
        <p:spPr>
          <a:xfrm>
            <a:off x="914400" y="3124200"/>
            <a:ext cx="7772400" cy="3232150"/>
          </a:xfrm>
        </p:spPr>
        <p:txBody>
          <a:bodyPr>
            <a:normAutofit/>
          </a:bodyPr>
          <a:lstStyle/>
          <a:p>
            <a:pPr marL="411163">
              <a:lnSpc>
                <a:spcPct val="90000"/>
              </a:lnSpc>
              <a:buFont typeface="Wingdings" pitchFamily="2" charset="2"/>
              <a:buChar char=""/>
            </a:pPr>
            <a:r>
              <a:rPr lang="en-US" altLang="en-US" sz="2200" smtClean="0"/>
              <a:t>What would you rate this answer?  Why?</a:t>
            </a:r>
          </a:p>
          <a:p>
            <a:pPr marL="968375" lvl="1" indent="-514350">
              <a:lnSpc>
                <a:spcPct val="90000"/>
              </a:lnSpc>
              <a:buFontTx/>
              <a:buAutoNum type="alphaUcPeriod"/>
            </a:pPr>
            <a:r>
              <a:rPr lang="en-US" altLang="en-US" sz="2200" smtClean="0"/>
              <a:t>2</a:t>
            </a:r>
          </a:p>
          <a:p>
            <a:pPr marL="968375" lvl="1" indent="-514350">
              <a:lnSpc>
                <a:spcPct val="90000"/>
              </a:lnSpc>
              <a:buFontTx/>
              <a:buAutoNum type="alphaUcPeriod"/>
            </a:pPr>
            <a:r>
              <a:rPr lang="en-US" altLang="en-US" sz="2200" smtClean="0"/>
              <a:t>1</a:t>
            </a:r>
          </a:p>
          <a:p>
            <a:pPr marL="968375" lvl="1" indent="-514350">
              <a:lnSpc>
                <a:spcPct val="90000"/>
              </a:lnSpc>
              <a:buFontTx/>
              <a:buAutoNum type="alphaUcPeriod"/>
            </a:pPr>
            <a:r>
              <a:rPr lang="en-US" altLang="en-US" sz="2200" smtClean="0"/>
              <a:t>0</a:t>
            </a:r>
          </a:p>
          <a:p>
            <a:pPr marL="968375" lvl="1" indent="-514350">
              <a:lnSpc>
                <a:spcPct val="90000"/>
              </a:lnSpc>
              <a:buFont typeface="Wingdings" pitchFamily="2" charset="2"/>
              <a:buNone/>
            </a:pPr>
            <a:r>
              <a:rPr lang="en-US" altLang="en-US" sz="2200" smtClean="0"/>
              <a:t>Both benefits are clearly stated:</a:t>
            </a:r>
          </a:p>
          <a:p>
            <a:pPr marL="968375" lvl="1" indent="-514350">
              <a:lnSpc>
                <a:spcPct val="90000"/>
              </a:lnSpc>
              <a:buFont typeface="Wingdings" pitchFamily="2" charset="2"/>
              <a:buAutoNum type="arabicPeriod"/>
            </a:pPr>
            <a:r>
              <a:rPr lang="en-US" altLang="en-US" sz="2200" smtClean="0"/>
              <a:t>Decrease in maximum space needed to store</a:t>
            </a:r>
          </a:p>
          <a:p>
            <a:pPr marL="968375" lvl="1" indent="-514350">
              <a:lnSpc>
                <a:spcPct val="90000"/>
              </a:lnSpc>
              <a:buFont typeface="Wingdings" pitchFamily="2" charset="2"/>
              <a:buAutoNum type="arabicPeriod"/>
            </a:pPr>
            <a:r>
              <a:rPr lang="en-US" altLang="en-US" sz="2200" smtClean="0"/>
              <a:t>Easy transport because they fit into boxes</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527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19200" y="35814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#4</a:t>
            </a:r>
            <a:endParaRPr lang="en-US" kern="0" dirty="0">
              <a:solidFill>
                <a:schemeClr val="tx2">
                  <a:satMod val="200000"/>
                </a:schemeClr>
              </a:solidFill>
            </a:endParaRPr>
          </a:p>
        </p:txBody>
      </p:sp>
    </p:spTree>
    <p:extLst>
      <p:ext uri="{BB962C8B-B14F-4D97-AF65-F5344CB8AC3E}">
        <p14:creationId xmlns:p14="http://schemas.microsoft.com/office/powerpoint/2010/main" val="163160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2"/>
          <p:cNvSpPr>
            <a:spLocks noGrp="1"/>
          </p:cNvSpPr>
          <p:nvPr>
            <p:ph idx="1"/>
          </p:nvPr>
        </p:nvSpPr>
        <p:spPr>
          <a:xfrm>
            <a:off x="914400" y="3276600"/>
            <a:ext cx="7772400" cy="3079750"/>
          </a:xfrm>
        </p:spPr>
        <p:txBody>
          <a:bodyPr/>
          <a:lstStyle/>
          <a:p>
            <a:r>
              <a:rPr lang="en-US" altLang="en-US" smtClean="0"/>
              <a:t>What would you rate this answer?  Why?</a:t>
            </a:r>
          </a:p>
          <a:p>
            <a:pPr marL="968375" lvl="1" indent="-514350">
              <a:buFont typeface="Consolas" pitchFamily="49" charset="0"/>
              <a:buAutoNum type="alphaUcPeriod"/>
            </a:pPr>
            <a:r>
              <a:rPr lang="en-US" altLang="en-US" smtClean="0"/>
              <a:t>2</a:t>
            </a:r>
          </a:p>
          <a:p>
            <a:pPr marL="968375" lvl="1" indent="-514350">
              <a:buFont typeface="Consolas" pitchFamily="49" charset="0"/>
              <a:buAutoNum type="alphaUcPeriod"/>
            </a:pPr>
            <a:r>
              <a:rPr lang="en-US" altLang="en-US" smtClean="0"/>
              <a:t>1</a:t>
            </a:r>
          </a:p>
          <a:p>
            <a:pPr marL="968375" lvl="1" indent="-514350">
              <a:buFont typeface="Consolas" pitchFamily="49" charset="0"/>
              <a:buAutoNum type="alphaUcPeriod"/>
            </a:pPr>
            <a:r>
              <a:rPr lang="en-US" altLang="en-US" smtClean="0"/>
              <a:t>0</a:t>
            </a:r>
          </a:p>
        </p:txBody>
      </p:sp>
      <p:sp>
        <p:nvSpPr>
          <p:cNvPr id="6"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#5</a:t>
            </a:r>
            <a:endParaRPr lang="en-US" kern="0" dirty="0">
              <a:solidFill>
                <a:schemeClr val="tx2">
                  <a:satMod val="200000"/>
                </a:schemeClr>
              </a:solidFill>
            </a:endParaRPr>
          </a:p>
        </p:txBody>
      </p:sp>
    </p:spTree>
    <p:extLst>
      <p:ext uri="{BB962C8B-B14F-4D97-AF65-F5344CB8AC3E}">
        <p14:creationId xmlns:p14="http://schemas.microsoft.com/office/powerpoint/2010/main" val="152172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22219"/>
            <a:ext cx="7416468" cy="41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304800"/>
            <a:ext cx="8153400" cy="523220"/>
          </a:xfrm>
          <a:prstGeom prst="rect">
            <a:avLst/>
          </a:prstGeom>
          <a:noFill/>
        </p:spPr>
        <p:txBody>
          <a:bodyPr wrap="square" rtlCol="0">
            <a:spAutoFit/>
          </a:bodyPr>
          <a:lstStyle/>
          <a:p>
            <a:r>
              <a:rPr lang="en-US" sz="2800" dirty="0" smtClean="0">
                <a:solidFill>
                  <a:srgbClr val="FFC000"/>
                </a:solidFill>
              </a:rPr>
              <a:t>The Answer Document</a:t>
            </a:r>
            <a:endParaRPr lang="en-US" sz="2800" dirty="0">
              <a:solidFill>
                <a:srgbClr val="FFC000"/>
              </a:solidFill>
            </a:endParaRPr>
          </a:p>
        </p:txBody>
      </p:sp>
      <p:sp>
        <p:nvSpPr>
          <p:cNvPr id="3" name="TextBox 2"/>
          <p:cNvSpPr txBox="1"/>
          <p:nvPr/>
        </p:nvSpPr>
        <p:spPr>
          <a:xfrm>
            <a:off x="914400" y="1143000"/>
            <a:ext cx="76200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Fill in bubbles entirely</a:t>
            </a:r>
          </a:p>
          <a:p>
            <a:pPr marL="285750" indent="-285750">
              <a:buFont typeface="Arial" panose="020B0604020202020204" pitchFamily="34" charset="0"/>
              <a:buChar char="•"/>
            </a:pPr>
            <a:r>
              <a:rPr lang="en-US" sz="2400" dirty="0" smtClean="0"/>
              <a:t>No stray marks</a:t>
            </a:r>
          </a:p>
          <a:p>
            <a:pPr marL="285750" indent="-285750">
              <a:buFont typeface="Arial" panose="020B0604020202020204" pitchFamily="34" charset="0"/>
              <a:buChar char="•"/>
            </a:pPr>
            <a:r>
              <a:rPr lang="en-US" sz="2400" dirty="0" smtClean="0"/>
              <a:t>Write extended response and short answer in grid paper.  </a:t>
            </a:r>
            <a:endParaRPr lang="en-US" sz="2400" dirty="0"/>
          </a:p>
        </p:txBody>
      </p:sp>
      <p:sp>
        <p:nvSpPr>
          <p:cNvPr id="4" name="TextBox 3"/>
          <p:cNvSpPr txBox="1"/>
          <p:nvPr/>
        </p:nvSpPr>
        <p:spPr>
          <a:xfrm rot="334023">
            <a:off x="5707493" y="3276600"/>
            <a:ext cx="1257300" cy="1477328"/>
          </a:xfrm>
          <a:prstGeom prst="rect">
            <a:avLst/>
          </a:prstGeom>
          <a:solidFill>
            <a:schemeClr val="bg2">
              <a:lumMod val="20000"/>
              <a:lumOff val="80000"/>
            </a:schemeClr>
          </a:solidFill>
        </p:spPr>
        <p:txBody>
          <a:bodyPr wrap="square" rtlCol="0">
            <a:spAutoFit/>
          </a:bodyPr>
          <a:lstStyle/>
          <a:p>
            <a:r>
              <a:rPr lang="en-US" dirty="0" smtClean="0">
                <a:solidFill>
                  <a:schemeClr val="bg2"/>
                </a:solidFill>
              </a:rPr>
              <a:t>There are Roughly:</a:t>
            </a:r>
          </a:p>
          <a:p>
            <a:pPr marL="285750" indent="-285750">
              <a:buFont typeface="Arial" panose="020B0604020202020204" pitchFamily="34" charset="0"/>
              <a:buChar char="•"/>
            </a:pPr>
            <a:r>
              <a:rPr lang="en-US" dirty="0" smtClean="0">
                <a:solidFill>
                  <a:schemeClr val="bg2"/>
                </a:solidFill>
              </a:rPr>
              <a:t>32 MC</a:t>
            </a:r>
          </a:p>
          <a:p>
            <a:pPr marL="285750" indent="-285750">
              <a:buFont typeface="Arial" panose="020B0604020202020204" pitchFamily="34" charset="0"/>
              <a:buChar char="•"/>
            </a:pPr>
            <a:r>
              <a:rPr lang="en-US" dirty="0" smtClean="0">
                <a:solidFill>
                  <a:schemeClr val="bg2"/>
                </a:solidFill>
              </a:rPr>
              <a:t>4SA</a:t>
            </a:r>
          </a:p>
          <a:p>
            <a:pPr marL="285750" indent="-285750">
              <a:buFont typeface="Arial" panose="020B0604020202020204" pitchFamily="34" charset="0"/>
              <a:buChar char="•"/>
            </a:pPr>
            <a:r>
              <a:rPr lang="en-US" dirty="0" smtClean="0">
                <a:solidFill>
                  <a:schemeClr val="bg2"/>
                </a:solidFill>
              </a:rPr>
              <a:t>2ER</a:t>
            </a:r>
            <a:endParaRPr lang="en-US" dirty="0">
              <a:solidFill>
                <a:schemeClr val="bg2"/>
              </a:solidFill>
            </a:endParaRPr>
          </a:p>
        </p:txBody>
      </p:sp>
    </p:spTree>
    <p:extLst>
      <p:ext uri="{BB962C8B-B14F-4D97-AF65-F5344CB8AC3E}">
        <p14:creationId xmlns:p14="http://schemas.microsoft.com/office/powerpoint/2010/main" val="3217486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3276600"/>
            <a:ext cx="7772400" cy="3581400"/>
          </a:xfrm>
        </p:spPr>
        <p:txBody>
          <a:bodyPr>
            <a:normAutofit/>
          </a:bodyPr>
          <a:lstStyle/>
          <a:p>
            <a:pPr marL="411163">
              <a:lnSpc>
                <a:spcPct val="80000"/>
              </a:lnSpc>
              <a:buFont typeface="Wingdings" pitchFamily="2" charset="2"/>
              <a:buChar char=""/>
            </a:pPr>
            <a:r>
              <a:rPr lang="en-US" altLang="en-US" sz="2400" smtClean="0"/>
              <a:t>What would you rate this answer?  Why?</a:t>
            </a:r>
          </a:p>
          <a:p>
            <a:pPr marL="968375" lvl="1" indent="-514350">
              <a:lnSpc>
                <a:spcPct val="80000"/>
              </a:lnSpc>
              <a:buFontTx/>
              <a:buAutoNum type="alphaUcPeriod"/>
            </a:pPr>
            <a:r>
              <a:rPr lang="en-US" altLang="en-US" sz="2400" smtClean="0"/>
              <a:t>2</a:t>
            </a:r>
          </a:p>
          <a:p>
            <a:pPr marL="968375" lvl="1" indent="-514350">
              <a:lnSpc>
                <a:spcPct val="80000"/>
              </a:lnSpc>
              <a:buFontTx/>
              <a:buAutoNum type="alphaUcPeriod"/>
            </a:pPr>
            <a:r>
              <a:rPr lang="en-US" altLang="en-US" sz="2400" smtClean="0"/>
              <a:t>1</a:t>
            </a:r>
          </a:p>
          <a:p>
            <a:pPr marL="968375" lvl="1" indent="-514350">
              <a:lnSpc>
                <a:spcPct val="80000"/>
              </a:lnSpc>
              <a:buFontTx/>
              <a:buAutoNum type="alphaUcPeriod"/>
            </a:pPr>
            <a:r>
              <a:rPr lang="en-US" altLang="en-US" sz="2400" smtClean="0"/>
              <a:t>0</a:t>
            </a:r>
          </a:p>
          <a:p>
            <a:pPr marL="968375" lvl="1" indent="-514350">
              <a:lnSpc>
                <a:spcPct val="80000"/>
              </a:lnSpc>
              <a:buFont typeface="Wingdings" pitchFamily="2" charset="2"/>
              <a:buNone/>
            </a:pPr>
            <a:r>
              <a:rPr lang="en-US" altLang="en-US" sz="2400" smtClean="0"/>
              <a:t>Benefits are clearly stated:</a:t>
            </a:r>
          </a:p>
          <a:p>
            <a:pPr marL="968375" lvl="1" indent="-514350">
              <a:lnSpc>
                <a:spcPct val="80000"/>
              </a:lnSpc>
              <a:buFont typeface="Wingdings" pitchFamily="2" charset="2"/>
              <a:buAutoNum type="arabicPeriod"/>
            </a:pPr>
            <a:r>
              <a:rPr lang="en-US" altLang="en-US" sz="2400" smtClean="0"/>
              <a:t>Space conservation/needs less space</a:t>
            </a:r>
          </a:p>
          <a:p>
            <a:pPr marL="968375" lvl="1" indent="-514350">
              <a:lnSpc>
                <a:spcPct val="80000"/>
              </a:lnSpc>
              <a:buFont typeface="Wingdings" pitchFamily="2" charset="2"/>
              <a:buAutoNum type="arabicPeriod"/>
            </a:pPr>
            <a:r>
              <a:rPr lang="en-US" altLang="en-US" sz="2400" smtClean="0"/>
              <a:t>Pests could be blocked out from attacking the fruit</a:t>
            </a:r>
          </a:p>
        </p:txBody>
      </p:sp>
      <p:sp>
        <p:nvSpPr>
          <p:cNvPr id="5" name="Oval 4"/>
          <p:cNvSpPr/>
          <p:nvPr/>
        </p:nvSpPr>
        <p:spPr>
          <a:xfrm>
            <a:off x="1219200" y="37338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bwMode="auto">
          <a:xfrm>
            <a:off x="203200" y="149225"/>
            <a:ext cx="452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kern="0" dirty="0" smtClean="0">
                <a:solidFill>
                  <a:schemeClr val="tx2">
                    <a:satMod val="200000"/>
                  </a:schemeClr>
                </a:solidFill>
              </a:rPr>
              <a:t>Student response #5</a:t>
            </a:r>
            <a:endParaRPr lang="en-US" kern="0" dirty="0">
              <a:solidFill>
                <a:schemeClr val="tx2">
                  <a:satMod val="200000"/>
                </a:schemeClr>
              </a:solidFill>
            </a:endParaRPr>
          </a:p>
        </p:txBody>
      </p:sp>
    </p:spTree>
    <p:extLst>
      <p:ext uri="{BB962C8B-B14F-4D97-AF65-F5344CB8AC3E}">
        <p14:creationId xmlns:p14="http://schemas.microsoft.com/office/powerpoint/2010/main" val="92332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0" y="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har char="•"/>
              <a:defRPr sz="2600">
                <a:solidFill>
                  <a:schemeClr val="tx1"/>
                </a:solidFill>
                <a:latin typeface="Arial" charset="0"/>
              </a:defRPr>
            </a:lvl1pPr>
            <a:lvl2pPr marL="742950" indent="-285750" eaLnBrk="0" hangingPunct="0">
              <a:spcBef>
                <a:spcPct val="50000"/>
              </a:spcBef>
              <a:buClr>
                <a:schemeClr val="tx1"/>
              </a:buClr>
              <a:buSzPct val="80000"/>
              <a:buChar char="•"/>
              <a:defRPr sz="2600">
                <a:solidFill>
                  <a:schemeClr val="tx1"/>
                </a:solidFill>
                <a:latin typeface="Arial" charset="0"/>
              </a:defRPr>
            </a:lvl2pPr>
            <a:lvl3pPr marL="1143000" indent="-228600" eaLnBrk="0" hangingPunct="0">
              <a:spcBef>
                <a:spcPct val="50000"/>
              </a:spcBef>
              <a:buChar char="—"/>
              <a:defRPr sz="2600">
                <a:solidFill>
                  <a:schemeClr val="tx1"/>
                </a:solidFill>
                <a:latin typeface="Times" charset="0"/>
              </a:defRPr>
            </a:lvl3pPr>
            <a:lvl4pPr marL="1600200" indent="-228600" eaLnBrk="0" hangingPunct="0">
              <a:spcBef>
                <a:spcPct val="20000"/>
              </a:spcBef>
              <a:buChar char="–"/>
              <a:defRPr sz="2600">
                <a:solidFill>
                  <a:schemeClr val="tx1"/>
                </a:solidFill>
                <a:latin typeface="Times" charset="0"/>
              </a:defRPr>
            </a:lvl4pPr>
            <a:lvl5pPr marL="2057400" indent="-228600" eaLnBrk="0" hangingPunct="0">
              <a:spcBef>
                <a:spcPct val="20000"/>
              </a:spcBef>
              <a:buChar char="»"/>
              <a:defRPr sz="2600">
                <a:solidFill>
                  <a:schemeClr val="tx1"/>
                </a:solidFill>
                <a:latin typeface="Times" charset="0"/>
              </a:defRPr>
            </a:lvl5pPr>
            <a:lvl6pPr marL="2514600" indent="-228600" eaLnBrk="0" fontAlgn="base" hangingPunct="0">
              <a:spcBef>
                <a:spcPct val="20000"/>
              </a:spcBef>
              <a:spcAft>
                <a:spcPct val="0"/>
              </a:spcAft>
              <a:buChar char="»"/>
              <a:defRPr sz="2600">
                <a:solidFill>
                  <a:schemeClr val="tx1"/>
                </a:solidFill>
                <a:latin typeface="Times" charset="0"/>
              </a:defRPr>
            </a:lvl6pPr>
            <a:lvl7pPr marL="2971800" indent="-228600" eaLnBrk="0" fontAlgn="base" hangingPunct="0">
              <a:spcBef>
                <a:spcPct val="20000"/>
              </a:spcBef>
              <a:spcAft>
                <a:spcPct val="0"/>
              </a:spcAft>
              <a:buChar char="»"/>
              <a:defRPr sz="2600">
                <a:solidFill>
                  <a:schemeClr val="tx1"/>
                </a:solidFill>
                <a:latin typeface="Times" charset="0"/>
              </a:defRPr>
            </a:lvl7pPr>
            <a:lvl8pPr marL="3429000" indent="-228600" eaLnBrk="0" fontAlgn="base" hangingPunct="0">
              <a:spcBef>
                <a:spcPct val="20000"/>
              </a:spcBef>
              <a:spcAft>
                <a:spcPct val="0"/>
              </a:spcAft>
              <a:buChar char="»"/>
              <a:defRPr sz="2600">
                <a:solidFill>
                  <a:schemeClr val="tx1"/>
                </a:solidFill>
                <a:latin typeface="Times" charset="0"/>
              </a:defRPr>
            </a:lvl8pPr>
            <a:lvl9pPr marL="3886200" indent="-228600" eaLnBrk="0" fontAlgn="base" hangingPunct="0">
              <a:spcBef>
                <a:spcPct val="20000"/>
              </a:spcBef>
              <a:spcAft>
                <a:spcPct val="0"/>
              </a:spcAft>
              <a:buChar char="»"/>
              <a:defRPr sz="2600">
                <a:solidFill>
                  <a:schemeClr val="tx1"/>
                </a:solidFill>
                <a:latin typeface="Times" charset="0"/>
              </a:defRPr>
            </a:lvl9pPr>
          </a:lstStyle>
          <a:p>
            <a:pPr eaLnBrk="1" hangingPunct="1">
              <a:spcBef>
                <a:spcPct val="0"/>
              </a:spcBef>
              <a:buFontTx/>
              <a:buNone/>
            </a:pPr>
            <a:r>
              <a:rPr lang="en-US" altLang="en-US" sz="3600" b="1">
                <a:solidFill>
                  <a:schemeClr val="tx2"/>
                </a:solidFill>
                <a:latin typeface="Calibri" pitchFamily="34" charset="0"/>
              </a:rPr>
              <a:t>How to write short answer…..</a:t>
            </a:r>
          </a:p>
        </p:txBody>
      </p:sp>
      <p:sp>
        <p:nvSpPr>
          <p:cNvPr id="37891" name="TextBox 2"/>
          <p:cNvSpPr txBox="1">
            <a:spLocks noChangeArrowheads="1"/>
          </p:cNvSpPr>
          <p:nvPr/>
        </p:nvSpPr>
        <p:spPr bwMode="auto">
          <a:xfrm>
            <a:off x="430213" y="990600"/>
            <a:ext cx="8104187" cy="2678113"/>
          </a:xfrm>
          <a:prstGeom prst="rect">
            <a:avLst/>
          </a:prstGeom>
          <a:solidFill>
            <a:schemeClr val="bg1"/>
          </a:solidFill>
          <a:ln w="34925">
            <a:solidFill>
              <a:schemeClr val="tx2"/>
            </a:solidFill>
            <a:miter lim="800000"/>
            <a:headEnd/>
            <a:tailEnd/>
          </a:ln>
        </p:spPr>
        <p:txBody>
          <a:bodyPr>
            <a:spAutoFit/>
          </a:bodyPr>
          <a:lstStyle>
            <a:lvl1pPr marL="342900" indent="-342900" eaLnBrk="0" hangingPunct="0">
              <a:spcBef>
                <a:spcPct val="50000"/>
              </a:spcBef>
              <a:buChar char="•"/>
              <a:defRPr sz="2600">
                <a:solidFill>
                  <a:schemeClr val="tx1"/>
                </a:solidFill>
                <a:latin typeface="Arial" charset="0"/>
              </a:defRPr>
            </a:lvl1pPr>
            <a:lvl2pPr marL="800100" indent="-342900" eaLnBrk="0" hangingPunct="0">
              <a:spcBef>
                <a:spcPct val="50000"/>
              </a:spcBef>
              <a:buClr>
                <a:schemeClr val="tx1"/>
              </a:buClr>
              <a:buSzPct val="80000"/>
              <a:buChar char="•"/>
              <a:defRPr sz="2600">
                <a:solidFill>
                  <a:schemeClr val="tx1"/>
                </a:solidFill>
                <a:latin typeface="Arial" charset="0"/>
              </a:defRPr>
            </a:lvl2pPr>
            <a:lvl3pPr marL="1143000" indent="-228600" eaLnBrk="0" hangingPunct="0">
              <a:spcBef>
                <a:spcPct val="50000"/>
              </a:spcBef>
              <a:buChar char="—"/>
              <a:defRPr sz="2600">
                <a:solidFill>
                  <a:schemeClr val="tx1"/>
                </a:solidFill>
                <a:latin typeface="Times" charset="0"/>
              </a:defRPr>
            </a:lvl3pPr>
            <a:lvl4pPr marL="1600200" indent="-228600" eaLnBrk="0" hangingPunct="0">
              <a:spcBef>
                <a:spcPct val="20000"/>
              </a:spcBef>
              <a:buChar char="–"/>
              <a:defRPr sz="2600">
                <a:solidFill>
                  <a:schemeClr val="tx1"/>
                </a:solidFill>
                <a:latin typeface="Times" charset="0"/>
              </a:defRPr>
            </a:lvl4pPr>
            <a:lvl5pPr marL="2057400" indent="-228600" eaLnBrk="0" hangingPunct="0">
              <a:spcBef>
                <a:spcPct val="20000"/>
              </a:spcBef>
              <a:buChar char="»"/>
              <a:defRPr sz="2600">
                <a:solidFill>
                  <a:schemeClr val="tx1"/>
                </a:solidFill>
                <a:latin typeface="Times" charset="0"/>
              </a:defRPr>
            </a:lvl5pPr>
            <a:lvl6pPr marL="2514600" indent="-228600" eaLnBrk="0" fontAlgn="base" hangingPunct="0">
              <a:spcBef>
                <a:spcPct val="20000"/>
              </a:spcBef>
              <a:spcAft>
                <a:spcPct val="0"/>
              </a:spcAft>
              <a:buChar char="»"/>
              <a:defRPr sz="2600">
                <a:solidFill>
                  <a:schemeClr val="tx1"/>
                </a:solidFill>
                <a:latin typeface="Times" charset="0"/>
              </a:defRPr>
            </a:lvl6pPr>
            <a:lvl7pPr marL="2971800" indent="-228600" eaLnBrk="0" fontAlgn="base" hangingPunct="0">
              <a:spcBef>
                <a:spcPct val="20000"/>
              </a:spcBef>
              <a:spcAft>
                <a:spcPct val="0"/>
              </a:spcAft>
              <a:buChar char="»"/>
              <a:defRPr sz="2600">
                <a:solidFill>
                  <a:schemeClr val="tx1"/>
                </a:solidFill>
                <a:latin typeface="Times" charset="0"/>
              </a:defRPr>
            </a:lvl7pPr>
            <a:lvl8pPr marL="3429000" indent="-228600" eaLnBrk="0" fontAlgn="base" hangingPunct="0">
              <a:spcBef>
                <a:spcPct val="20000"/>
              </a:spcBef>
              <a:spcAft>
                <a:spcPct val="0"/>
              </a:spcAft>
              <a:buChar char="»"/>
              <a:defRPr sz="2600">
                <a:solidFill>
                  <a:schemeClr val="tx1"/>
                </a:solidFill>
                <a:latin typeface="Times" charset="0"/>
              </a:defRPr>
            </a:lvl8pPr>
            <a:lvl9pPr marL="3886200" indent="-228600" eaLnBrk="0" fontAlgn="base" hangingPunct="0">
              <a:spcBef>
                <a:spcPct val="20000"/>
              </a:spcBef>
              <a:spcAft>
                <a:spcPct val="0"/>
              </a:spcAft>
              <a:buChar char="»"/>
              <a:defRPr sz="2600">
                <a:solidFill>
                  <a:schemeClr val="tx1"/>
                </a:solidFill>
                <a:latin typeface="Times" charset="0"/>
              </a:defRPr>
            </a:lvl9pPr>
          </a:lstStyle>
          <a:p>
            <a:pPr eaLnBrk="1" hangingPunct="1">
              <a:spcBef>
                <a:spcPct val="0"/>
              </a:spcBef>
              <a:buFontTx/>
              <a:buAutoNum type="arabicPeriod"/>
            </a:pPr>
            <a:r>
              <a:rPr lang="en-US" altLang="en-US" sz="2800">
                <a:latin typeface="Calibri" pitchFamily="34" charset="0"/>
              </a:rPr>
              <a:t>Topic Sentence (restates question, previews answer)</a:t>
            </a:r>
          </a:p>
          <a:p>
            <a:pPr eaLnBrk="1" hangingPunct="1">
              <a:spcBef>
                <a:spcPct val="0"/>
              </a:spcBef>
              <a:buFontTx/>
              <a:buAutoNum type="arabicPeriod"/>
            </a:pPr>
            <a:r>
              <a:rPr lang="en-US" altLang="en-US" sz="2800">
                <a:latin typeface="Calibri" pitchFamily="34" charset="0"/>
              </a:rPr>
              <a:t>Supporting details</a:t>
            </a:r>
          </a:p>
          <a:p>
            <a:pPr lvl="1" eaLnBrk="1" hangingPunct="1">
              <a:spcBef>
                <a:spcPct val="0"/>
              </a:spcBef>
              <a:buClrTx/>
              <a:buSzTx/>
              <a:buFontTx/>
              <a:buAutoNum type="arabicPeriod"/>
            </a:pPr>
            <a:r>
              <a:rPr lang="en-US" altLang="en-US" sz="2800">
                <a:latin typeface="Calibri" pitchFamily="34" charset="0"/>
              </a:rPr>
              <a:t>Detail 1</a:t>
            </a:r>
          </a:p>
          <a:p>
            <a:pPr lvl="1" eaLnBrk="1" hangingPunct="1">
              <a:spcBef>
                <a:spcPct val="0"/>
              </a:spcBef>
              <a:buClrTx/>
              <a:buSzTx/>
              <a:buFontTx/>
              <a:buAutoNum type="arabicPeriod"/>
            </a:pPr>
            <a:r>
              <a:rPr lang="en-US" altLang="en-US" sz="2800">
                <a:latin typeface="Calibri" pitchFamily="34" charset="0"/>
              </a:rPr>
              <a:t>Detail 2</a:t>
            </a:r>
          </a:p>
          <a:p>
            <a:pPr lvl="1" eaLnBrk="1" hangingPunct="1">
              <a:spcBef>
                <a:spcPct val="0"/>
              </a:spcBef>
              <a:buClrTx/>
              <a:buSzTx/>
              <a:buFontTx/>
              <a:buAutoNum type="arabicPeriod"/>
            </a:pPr>
            <a:r>
              <a:rPr lang="en-US" altLang="en-US" sz="2800">
                <a:latin typeface="Calibri" pitchFamily="34" charset="0"/>
              </a:rPr>
              <a:t>Detail 3</a:t>
            </a:r>
          </a:p>
          <a:p>
            <a:pPr eaLnBrk="1" hangingPunct="1">
              <a:spcBef>
                <a:spcPct val="0"/>
              </a:spcBef>
              <a:buFontTx/>
              <a:buAutoNum type="arabicPeriod"/>
            </a:pPr>
            <a:r>
              <a:rPr lang="en-US" altLang="en-US" sz="2800">
                <a:latin typeface="Calibri" pitchFamily="34" charset="0"/>
              </a:rPr>
              <a:t>Conclusion (summarizes answer)</a:t>
            </a:r>
          </a:p>
        </p:txBody>
      </p:sp>
      <p:sp>
        <p:nvSpPr>
          <p:cNvPr id="37892" name="TextBox 3"/>
          <p:cNvSpPr txBox="1">
            <a:spLocks noChangeArrowheads="1"/>
          </p:cNvSpPr>
          <p:nvPr/>
        </p:nvSpPr>
        <p:spPr bwMode="auto">
          <a:xfrm>
            <a:off x="1600200" y="46482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50000"/>
              </a:spcBef>
              <a:buChar char="•"/>
              <a:defRPr sz="2600">
                <a:solidFill>
                  <a:schemeClr val="tx1"/>
                </a:solidFill>
                <a:latin typeface="Arial" charset="0"/>
              </a:defRPr>
            </a:lvl1pPr>
            <a:lvl2pPr marL="742950" indent="-285750" eaLnBrk="0" hangingPunct="0">
              <a:spcBef>
                <a:spcPct val="50000"/>
              </a:spcBef>
              <a:buClr>
                <a:schemeClr val="tx1"/>
              </a:buClr>
              <a:buSzPct val="80000"/>
              <a:buChar char="•"/>
              <a:defRPr sz="2600">
                <a:solidFill>
                  <a:schemeClr val="tx1"/>
                </a:solidFill>
                <a:latin typeface="Arial" charset="0"/>
              </a:defRPr>
            </a:lvl2pPr>
            <a:lvl3pPr marL="1143000" indent="-228600" eaLnBrk="0" hangingPunct="0">
              <a:spcBef>
                <a:spcPct val="50000"/>
              </a:spcBef>
              <a:buChar char="—"/>
              <a:defRPr sz="2600">
                <a:solidFill>
                  <a:schemeClr val="tx1"/>
                </a:solidFill>
                <a:latin typeface="Times" charset="0"/>
              </a:defRPr>
            </a:lvl3pPr>
            <a:lvl4pPr marL="1600200" indent="-228600" eaLnBrk="0" hangingPunct="0">
              <a:spcBef>
                <a:spcPct val="20000"/>
              </a:spcBef>
              <a:buChar char="–"/>
              <a:defRPr sz="2600">
                <a:solidFill>
                  <a:schemeClr val="tx1"/>
                </a:solidFill>
                <a:latin typeface="Times" charset="0"/>
              </a:defRPr>
            </a:lvl4pPr>
            <a:lvl5pPr marL="2057400" indent="-228600" eaLnBrk="0" hangingPunct="0">
              <a:spcBef>
                <a:spcPct val="20000"/>
              </a:spcBef>
              <a:buChar char="»"/>
              <a:defRPr sz="2600">
                <a:solidFill>
                  <a:schemeClr val="tx1"/>
                </a:solidFill>
                <a:latin typeface="Times" charset="0"/>
              </a:defRPr>
            </a:lvl5pPr>
            <a:lvl6pPr marL="2514600" indent="-228600" eaLnBrk="0" fontAlgn="base" hangingPunct="0">
              <a:spcBef>
                <a:spcPct val="20000"/>
              </a:spcBef>
              <a:spcAft>
                <a:spcPct val="0"/>
              </a:spcAft>
              <a:buChar char="»"/>
              <a:defRPr sz="2600">
                <a:solidFill>
                  <a:schemeClr val="tx1"/>
                </a:solidFill>
                <a:latin typeface="Times" charset="0"/>
              </a:defRPr>
            </a:lvl6pPr>
            <a:lvl7pPr marL="2971800" indent="-228600" eaLnBrk="0" fontAlgn="base" hangingPunct="0">
              <a:spcBef>
                <a:spcPct val="20000"/>
              </a:spcBef>
              <a:spcAft>
                <a:spcPct val="0"/>
              </a:spcAft>
              <a:buChar char="»"/>
              <a:defRPr sz="2600">
                <a:solidFill>
                  <a:schemeClr val="tx1"/>
                </a:solidFill>
                <a:latin typeface="Times" charset="0"/>
              </a:defRPr>
            </a:lvl7pPr>
            <a:lvl8pPr marL="3429000" indent="-228600" eaLnBrk="0" fontAlgn="base" hangingPunct="0">
              <a:spcBef>
                <a:spcPct val="20000"/>
              </a:spcBef>
              <a:spcAft>
                <a:spcPct val="0"/>
              </a:spcAft>
              <a:buChar char="»"/>
              <a:defRPr sz="2600">
                <a:solidFill>
                  <a:schemeClr val="tx1"/>
                </a:solidFill>
                <a:latin typeface="Times" charset="0"/>
              </a:defRPr>
            </a:lvl8pPr>
            <a:lvl9pPr marL="3886200" indent="-228600" eaLnBrk="0" fontAlgn="base" hangingPunct="0">
              <a:spcBef>
                <a:spcPct val="20000"/>
              </a:spcBef>
              <a:spcAft>
                <a:spcPct val="0"/>
              </a:spcAft>
              <a:buChar char="»"/>
              <a:defRPr sz="2600">
                <a:solidFill>
                  <a:schemeClr val="tx1"/>
                </a:solidFill>
                <a:latin typeface="Times" charset="0"/>
              </a:defRPr>
            </a:lvl9pPr>
          </a:lstStyle>
          <a:p>
            <a:pPr eaLnBrk="1" hangingPunct="1">
              <a:spcBef>
                <a:spcPct val="0"/>
              </a:spcBef>
            </a:pPr>
            <a:r>
              <a:rPr lang="en-US" altLang="en-US" sz="2400">
                <a:latin typeface="Calibri" pitchFamily="34" charset="0"/>
              </a:rPr>
              <a:t>Minimum 5 Total Sentences</a:t>
            </a:r>
          </a:p>
          <a:p>
            <a:pPr eaLnBrk="1" hangingPunct="1">
              <a:spcBef>
                <a:spcPct val="0"/>
              </a:spcBef>
            </a:pPr>
            <a:r>
              <a:rPr lang="en-US" altLang="en-US" sz="2400">
                <a:latin typeface="Calibri" pitchFamily="34" charset="0"/>
              </a:rPr>
              <a:t>Check for grammar and sentence structure</a:t>
            </a:r>
          </a:p>
          <a:p>
            <a:pPr eaLnBrk="1" hangingPunct="1">
              <a:spcBef>
                <a:spcPct val="0"/>
              </a:spcBef>
            </a:pPr>
            <a:r>
              <a:rPr lang="en-US" altLang="en-US" sz="2400">
                <a:latin typeface="Calibri" pitchFamily="34" charset="0"/>
              </a:rPr>
              <a:t>Make sure detail support answer</a:t>
            </a:r>
          </a:p>
        </p:txBody>
      </p:sp>
      <p:pic>
        <p:nvPicPr>
          <p:cNvPr id="37893" name="Picture 3" descr="C:\Users\User\AppData\Local\Microsoft\Windows\Temporary Internet Files\Content.IE5\CP6X8OH4\MC90044042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2368550"/>
            <a:ext cx="24669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2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6159500" cy="571500"/>
          </a:xfrm>
        </p:spPr>
        <p:txBody>
          <a:bodyPr>
            <a:normAutofit fontScale="90000"/>
          </a:bodyPr>
          <a:lstStyle/>
          <a:p>
            <a:r>
              <a:rPr lang="en-US" altLang="en-US" smtClean="0"/>
              <a:t>Scoring 0-5 </a:t>
            </a:r>
          </a:p>
        </p:txBody>
      </p:sp>
      <p:sp>
        <p:nvSpPr>
          <p:cNvPr id="3" name="Content Placeholder 2"/>
          <p:cNvSpPr>
            <a:spLocks noGrp="1"/>
          </p:cNvSpPr>
          <p:nvPr>
            <p:ph idx="1"/>
          </p:nvPr>
        </p:nvSpPr>
        <p:spPr>
          <a:xfrm>
            <a:off x="457200" y="1295400"/>
            <a:ext cx="8229600" cy="5181600"/>
          </a:xfrm>
        </p:spPr>
        <p:txBody>
          <a:bodyPr rtlCol="0">
            <a:normAutofit fontScale="92500" lnSpcReduction="10000"/>
          </a:bodyPr>
          <a:lstStyle/>
          <a:p>
            <a:pPr fontAlgn="auto">
              <a:spcAft>
                <a:spcPts val="0"/>
              </a:spcAft>
              <a:buFont typeface="Arial" panose="020B0604020202020204" pitchFamily="34" charset="0"/>
              <a:buChar char="•"/>
              <a:defRPr/>
            </a:pPr>
            <a:r>
              <a:rPr lang="en-US" dirty="0" smtClean="0"/>
              <a:t>0-Insufficient-didn’t answer the question</a:t>
            </a:r>
          </a:p>
          <a:p>
            <a:pPr fontAlgn="auto">
              <a:spcAft>
                <a:spcPts val="0"/>
              </a:spcAft>
              <a:buFont typeface="Arial" panose="020B0604020202020204" pitchFamily="34" charset="0"/>
              <a:buChar char="•"/>
              <a:defRPr/>
            </a:pPr>
            <a:r>
              <a:rPr lang="en-US" dirty="0" smtClean="0"/>
              <a:t>1-One sentence. Didn’t fully answer the questions with supporting details or include intro or closing sentence. </a:t>
            </a:r>
          </a:p>
          <a:p>
            <a:pPr fontAlgn="auto">
              <a:spcAft>
                <a:spcPts val="0"/>
              </a:spcAft>
              <a:buFont typeface="Arial" panose="020B0604020202020204" pitchFamily="34" charset="0"/>
              <a:buChar char="•"/>
              <a:defRPr/>
            </a:pPr>
            <a:r>
              <a:rPr lang="en-US" dirty="0" smtClean="0"/>
              <a:t>2-May have included intro sentence and 1 detail</a:t>
            </a:r>
          </a:p>
          <a:p>
            <a:pPr fontAlgn="auto">
              <a:spcAft>
                <a:spcPts val="0"/>
              </a:spcAft>
              <a:buFont typeface="Arial" panose="020B0604020202020204" pitchFamily="34" charset="0"/>
              <a:buChar char="•"/>
              <a:defRPr/>
            </a:pPr>
            <a:r>
              <a:rPr lang="en-US" dirty="0" smtClean="0"/>
              <a:t>3-Sufficient. Missing a detail and/or intro closing sentence. </a:t>
            </a:r>
          </a:p>
          <a:p>
            <a:pPr fontAlgn="auto">
              <a:spcAft>
                <a:spcPts val="0"/>
              </a:spcAft>
              <a:buFont typeface="Arial" panose="020B0604020202020204" pitchFamily="34" charset="0"/>
              <a:buChar char="•"/>
              <a:defRPr/>
            </a:pPr>
            <a:r>
              <a:rPr lang="en-US" dirty="0" smtClean="0"/>
              <a:t>4- Answered question, but missing intro or closing sentence</a:t>
            </a:r>
          </a:p>
          <a:p>
            <a:pPr fontAlgn="auto">
              <a:spcAft>
                <a:spcPts val="0"/>
              </a:spcAft>
              <a:buFont typeface="Arial" panose="020B0604020202020204" pitchFamily="34" charset="0"/>
              <a:buChar char="•"/>
              <a:defRPr/>
            </a:pPr>
            <a:r>
              <a:rPr lang="en-US" dirty="0" smtClean="0"/>
              <a:t>5- Exemplary!  Answered question fully and included intro and closing sentence.</a:t>
            </a:r>
          </a:p>
        </p:txBody>
      </p:sp>
    </p:spTree>
    <p:extLst>
      <p:ext uri="{BB962C8B-B14F-4D97-AF65-F5344CB8AC3E}">
        <p14:creationId xmlns:p14="http://schemas.microsoft.com/office/powerpoint/2010/main" val="403550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47700" y="1171575"/>
            <a:ext cx="7747000" cy="4873625"/>
          </a:xfrm>
        </p:spPr>
        <p:txBody>
          <a:bodyPr/>
          <a:lstStyle/>
          <a:p>
            <a:pPr marL="0" indent="0">
              <a:buFontTx/>
              <a:buNone/>
              <a:defRPr/>
            </a:pPr>
            <a:r>
              <a:rPr lang="en-US" altLang="en-US" i="1" dirty="0" smtClean="0"/>
              <a:t>During the 1900s, many chemical companies invented a variety of plastics. Plastics are used in a wide array of technologies, including food packaging. Describe the positive and negative effects of the widespread use of plastic for food packing?</a:t>
            </a:r>
          </a:p>
          <a:p>
            <a:pPr>
              <a:defRPr/>
            </a:pPr>
            <a:endParaRPr lang="en-US" altLang="en-US" i="1" dirty="0" smtClean="0"/>
          </a:p>
          <a:p>
            <a:pPr marL="0" indent="0">
              <a:buFontTx/>
              <a:buNone/>
              <a:defRPr/>
            </a:pPr>
            <a:r>
              <a:rPr lang="en-US" altLang="en-US" dirty="0" smtClean="0"/>
              <a:t>What score would you give and why?</a:t>
            </a:r>
          </a:p>
        </p:txBody>
      </p:sp>
      <p:sp>
        <p:nvSpPr>
          <p:cNvPr id="5" name="Title 1"/>
          <p:cNvSpPr txBox="1">
            <a:spLocks/>
          </p:cNvSpPr>
          <p:nvPr/>
        </p:nvSpPr>
        <p:spPr bwMode="auto">
          <a:xfrm>
            <a:off x="215900" y="-762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800" kern="0" dirty="0" smtClean="0">
                <a:solidFill>
                  <a:srgbClr val="0000CC"/>
                </a:solidFill>
              </a:rPr>
              <a:t>Sample Responses: you need ‘4’</a:t>
            </a:r>
            <a:endParaRPr lang="en-US" sz="2800" kern="0" dirty="0">
              <a:solidFill>
                <a:srgbClr val="0000CC"/>
              </a:solidFill>
            </a:endParaRPr>
          </a:p>
        </p:txBody>
      </p:sp>
    </p:spTree>
    <p:extLst>
      <p:ext uri="{BB962C8B-B14F-4D97-AF65-F5344CB8AC3E}">
        <p14:creationId xmlns:p14="http://schemas.microsoft.com/office/powerpoint/2010/main" val="401441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647700" y="1171575"/>
            <a:ext cx="7747000" cy="2816225"/>
          </a:xfrm>
        </p:spPr>
        <p:txBody>
          <a:bodyPr>
            <a:normAutofit lnSpcReduction="10000"/>
          </a:bodyPr>
          <a:lstStyle/>
          <a:p>
            <a:pPr marL="0" indent="0">
              <a:buFontTx/>
              <a:buNone/>
              <a:defRPr/>
            </a:pPr>
            <a:r>
              <a:rPr lang="en-US" altLang="en-US" i="1" dirty="0" smtClean="0"/>
              <a:t>During the 1900s, many chemical companies </a:t>
            </a:r>
            <a:r>
              <a:rPr lang="en-US" altLang="en-US" b="1" i="1" dirty="0" smtClean="0"/>
              <a:t>invented</a:t>
            </a:r>
            <a:r>
              <a:rPr lang="en-US" altLang="en-US" i="1" dirty="0" smtClean="0"/>
              <a:t> a variety of </a:t>
            </a:r>
            <a:r>
              <a:rPr lang="en-US" altLang="en-US" b="1" i="1" dirty="0" smtClean="0"/>
              <a:t>plastics</a:t>
            </a:r>
            <a:r>
              <a:rPr lang="en-US" altLang="en-US" i="1" dirty="0" smtClean="0"/>
              <a:t>. Plastics are used in a wide array of technologies, including food packaging. </a:t>
            </a:r>
            <a:r>
              <a:rPr lang="en-US" altLang="en-US" b="1" i="1" dirty="0" smtClean="0"/>
              <a:t>Describe the positive and negative effects</a:t>
            </a:r>
            <a:r>
              <a:rPr lang="en-US" altLang="en-US" i="1" dirty="0" smtClean="0"/>
              <a:t> of the widespread </a:t>
            </a:r>
            <a:r>
              <a:rPr lang="en-US" altLang="en-US" b="1" i="1" dirty="0" smtClean="0"/>
              <a:t>use of plastic for food packing?</a:t>
            </a:r>
          </a:p>
          <a:p>
            <a:pPr>
              <a:defRPr/>
            </a:pPr>
            <a:endParaRPr lang="en-US" altLang="en-US" i="1" dirty="0" smtClean="0"/>
          </a:p>
        </p:txBody>
      </p:sp>
      <p:sp>
        <p:nvSpPr>
          <p:cNvPr id="5" name="Title 1"/>
          <p:cNvSpPr txBox="1">
            <a:spLocks/>
          </p:cNvSpPr>
          <p:nvPr/>
        </p:nvSpPr>
        <p:spPr bwMode="auto">
          <a:xfrm>
            <a:off x="215900" y="-762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800" kern="0" dirty="0" smtClean="0">
                <a:solidFill>
                  <a:srgbClr val="FFFF00"/>
                </a:solidFill>
              </a:rPr>
              <a:t>Sample Responses: you need ‘4’</a:t>
            </a:r>
            <a:endParaRPr lang="en-US" sz="2800" kern="0" dirty="0">
              <a:solidFill>
                <a:srgbClr val="FFFF00"/>
              </a:solidFill>
            </a:endParaRPr>
          </a:p>
        </p:txBody>
      </p:sp>
    </p:spTree>
    <p:extLst>
      <p:ext uri="{BB962C8B-B14F-4D97-AF65-F5344CB8AC3E}">
        <p14:creationId xmlns:p14="http://schemas.microsoft.com/office/powerpoint/2010/main" val="166226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44500" y="1143000"/>
            <a:ext cx="8166100" cy="2616200"/>
          </a:xfrm>
        </p:spPr>
        <p:txBody>
          <a:bodyPr>
            <a:normAutofit fontScale="85000" lnSpcReduction="10000"/>
          </a:bodyPr>
          <a:lstStyle/>
          <a:p>
            <a:pPr marL="0" indent="0">
              <a:buFontTx/>
              <a:buNone/>
              <a:defRPr/>
            </a:pPr>
            <a:r>
              <a:rPr lang="en-US" altLang="en-US" dirty="0" smtClean="0"/>
              <a:t>Plastic food packing has had both positive and negative effects. One positive effect is that is makes life a little easier for humans and keeps food fresher by keeping out more air than other materials. One Negative effect is that plastic does not biodegrade quickly, therefore it is polluting the earth.</a:t>
            </a:r>
          </a:p>
          <a:p>
            <a:pPr>
              <a:defRPr/>
            </a:pPr>
            <a:endParaRPr lang="en-US" altLang="en-US" dirty="0" smtClean="0"/>
          </a:p>
        </p:txBody>
      </p:sp>
      <p:sp>
        <p:nvSpPr>
          <p:cNvPr id="4"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5"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#1: What score would you give?</a:t>
            </a:r>
            <a:endParaRPr lang="en-US" sz="2300" kern="0" dirty="0">
              <a:solidFill>
                <a:schemeClr val="tx2">
                  <a:satMod val="200000"/>
                </a:schemeClr>
              </a:solidFill>
            </a:endParaRPr>
          </a:p>
        </p:txBody>
      </p:sp>
      <p:sp>
        <p:nvSpPr>
          <p:cNvPr id="6" name="Rectangle 5"/>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420635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44500" y="1143000"/>
            <a:ext cx="8382000" cy="2616200"/>
          </a:xfrm>
        </p:spPr>
        <p:txBody>
          <a:bodyPr>
            <a:normAutofit fontScale="85000" lnSpcReduction="10000"/>
          </a:bodyPr>
          <a:lstStyle/>
          <a:p>
            <a:pPr marL="0" indent="0">
              <a:buFontTx/>
              <a:buNone/>
              <a:defRPr/>
            </a:pPr>
            <a:r>
              <a:rPr lang="en-US" altLang="en-US" dirty="0" smtClean="0"/>
              <a:t>Plastic food packing has had both positive and negative effects. One positive effect is that is </a:t>
            </a:r>
            <a:r>
              <a:rPr lang="en-US" altLang="en-US" b="1" dirty="0" smtClean="0"/>
              <a:t>makes life a little easier for humans</a:t>
            </a:r>
            <a:r>
              <a:rPr lang="en-US" altLang="en-US" dirty="0" smtClean="0"/>
              <a:t> and </a:t>
            </a:r>
            <a:r>
              <a:rPr lang="en-US" altLang="en-US" b="1" dirty="0" smtClean="0"/>
              <a:t>keeps food fresher by keeping out more air than other materials</a:t>
            </a:r>
            <a:r>
              <a:rPr lang="en-US" altLang="en-US" dirty="0" smtClean="0"/>
              <a:t>. One Negative effect is that </a:t>
            </a:r>
            <a:r>
              <a:rPr lang="en-US" altLang="en-US" b="1" dirty="0" smtClean="0"/>
              <a:t>plastic does not biodegrade quickly</a:t>
            </a:r>
            <a:r>
              <a:rPr lang="en-US" altLang="en-US" dirty="0" smtClean="0"/>
              <a:t>, therefore it is polluting the earth.</a:t>
            </a:r>
          </a:p>
          <a:p>
            <a:pPr>
              <a:defRPr/>
            </a:pPr>
            <a:endParaRPr lang="en-US" altLang="en-US" dirty="0" smtClean="0"/>
          </a:p>
        </p:txBody>
      </p:sp>
      <p:sp>
        <p:nvSpPr>
          <p:cNvPr id="4"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5"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#1: What score would you give?</a:t>
            </a:r>
            <a:endParaRPr lang="en-US" sz="2300" kern="0" dirty="0">
              <a:solidFill>
                <a:schemeClr val="tx2">
                  <a:satMod val="200000"/>
                </a:schemeClr>
              </a:solidFill>
            </a:endParaRPr>
          </a:p>
        </p:txBody>
      </p:sp>
      <p:sp>
        <p:nvSpPr>
          <p:cNvPr id="6" name="Oval 5"/>
          <p:cNvSpPr/>
          <p:nvPr/>
        </p:nvSpPr>
        <p:spPr>
          <a:xfrm>
            <a:off x="1016000" y="48387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4" name="Oval 6"/>
          <p:cNvSpPr>
            <a:spLocks noChangeArrowheads="1"/>
          </p:cNvSpPr>
          <p:nvPr/>
        </p:nvSpPr>
        <p:spPr bwMode="auto">
          <a:xfrm>
            <a:off x="5257800" y="1447800"/>
            <a:ext cx="292100" cy="274638"/>
          </a:xfrm>
          <a:prstGeom prst="ellipse">
            <a:avLst/>
          </a:prstGeom>
          <a:no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dirty="0"/>
              <a:t> 1</a:t>
            </a:r>
          </a:p>
        </p:txBody>
      </p:sp>
      <p:sp>
        <p:nvSpPr>
          <p:cNvPr id="43015" name="Oval 7"/>
          <p:cNvSpPr>
            <a:spLocks noChangeArrowheads="1"/>
          </p:cNvSpPr>
          <p:nvPr/>
        </p:nvSpPr>
        <p:spPr bwMode="auto">
          <a:xfrm>
            <a:off x="3619500" y="1824438"/>
            <a:ext cx="292100" cy="273050"/>
          </a:xfrm>
          <a:prstGeom prst="ellipse">
            <a:avLst/>
          </a:prstGeom>
          <a:no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dirty="0"/>
              <a:t> 2</a:t>
            </a:r>
          </a:p>
        </p:txBody>
      </p:sp>
      <p:sp>
        <p:nvSpPr>
          <p:cNvPr id="43016" name="Oval 8"/>
          <p:cNvSpPr>
            <a:spLocks noChangeArrowheads="1"/>
          </p:cNvSpPr>
          <p:nvPr/>
        </p:nvSpPr>
        <p:spPr bwMode="auto">
          <a:xfrm>
            <a:off x="2667000" y="2514600"/>
            <a:ext cx="292100" cy="274638"/>
          </a:xfrm>
          <a:prstGeom prst="ellipse">
            <a:avLst/>
          </a:prstGeom>
          <a:no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dirty="0"/>
              <a:t> 3</a:t>
            </a:r>
          </a:p>
        </p:txBody>
      </p:sp>
      <p:sp>
        <p:nvSpPr>
          <p:cNvPr id="2" name="Rectangle 1"/>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342576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660400" y="1409700"/>
            <a:ext cx="7505700" cy="1841500"/>
          </a:xfrm>
        </p:spPr>
        <p:txBody>
          <a:bodyPr/>
          <a:lstStyle/>
          <a:p>
            <a:pPr marL="0" indent="0">
              <a:buFontTx/>
              <a:buNone/>
            </a:pPr>
            <a:r>
              <a:rPr lang="en-US" altLang="en-US" smtClean="0"/>
              <a:t>Plastic food packaging is cheap and keeps food safe, but it can put harmful chemicals on the food it comes in contact with.</a:t>
            </a:r>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#2: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6" name="Rectangle 5"/>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12658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660400" y="1409700"/>
            <a:ext cx="7505700" cy="1841500"/>
          </a:xfrm>
        </p:spPr>
        <p:txBody>
          <a:bodyPr/>
          <a:lstStyle/>
          <a:p>
            <a:pPr marL="0" indent="0">
              <a:buFontTx/>
              <a:buNone/>
            </a:pPr>
            <a:r>
              <a:rPr lang="en-US" altLang="en-US" smtClean="0"/>
              <a:t>Plastic food packaging </a:t>
            </a:r>
            <a:r>
              <a:rPr lang="en-US" altLang="en-US" b="1" smtClean="0"/>
              <a:t>is cheap </a:t>
            </a:r>
            <a:r>
              <a:rPr lang="en-US" altLang="en-US" smtClean="0"/>
              <a:t>and </a:t>
            </a:r>
            <a:r>
              <a:rPr lang="en-US" altLang="en-US" smtClean="0">
                <a:solidFill>
                  <a:srgbClr val="FF0000"/>
                </a:solidFill>
              </a:rPr>
              <a:t>keeps food safe</a:t>
            </a:r>
            <a:r>
              <a:rPr lang="en-US" altLang="en-US" smtClean="0"/>
              <a:t>, but it can </a:t>
            </a:r>
            <a:r>
              <a:rPr lang="en-US" altLang="en-US" b="1" smtClean="0"/>
              <a:t>put harmful chemicals on the food it comes in contact with</a:t>
            </a:r>
            <a:r>
              <a:rPr lang="en-US" altLang="en-US" smtClean="0"/>
              <a:t>.</a:t>
            </a:r>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#2: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2" name="Rounded Rectangular Callout 1"/>
          <p:cNvSpPr/>
          <p:nvPr/>
        </p:nvSpPr>
        <p:spPr bwMode="auto">
          <a:xfrm>
            <a:off x="6781800" y="127000"/>
            <a:ext cx="2292350" cy="1092200"/>
          </a:xfrm>
          <a:prstGeom prst="wedgeRoundRectCallout">
            <a:avLst>
              <a:gd name="adj1" fmla="val -42975"/>
              <a:gd name="adj2" fmla="val 8272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2000" dirty="0">
                <a:solidFill>
                  <a:srgbClr val="FF0000"/>
                </a:solidFill>
                <a:latin typeface="+mn-lt"/>
              </a:rPr>
              <a:t>Offers no information as to why that is true</a:t>
            </a:r>
            <a:r>
              <a:rPr lang="en-US" sz="2000" dirty="0">
                <a:latin typeface="+mn-lt"/>
              </a:rPr>
              <a:t>?</a:t>
            </a:r>
          </a:p>
        </p:txBody>
      </p:sp>
      <p:sp>
        <p:nvSpPr>
          <p:cNvPr id="6" name="Oval 5"/>
          <p:cNvSpPr/>
          <p:nvPr/>
        </p:nvSpPr>
        <p:spPr>
          <a:xfrm>
            <a:off x="1016000" y="52959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3" name="Oval 6"/>
          <p:cNvSpPr>
            <a:spLocks noChangeArrowheads="1"/>
          </p:cNvSpPr>
          <p:nvPr/>
        </p:nvSpPr>
        <p:spPr bwMode="auto">
          <a:xfrm>
            <a:off x="3924300" y="1333500"/>
            <a:ext cx="292100" cy="274638"/>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1</a:t>
            </a:r>
          </a:p>
        </p:txBody>
      </p:sp>
      <p:sp>
        <p:nvSpPr>
          <p:cNvPr id="45064" name="Oval 7"/>
          <p:cNvSpPr>
            <a:spLocks noChangeArrowheads="1"/>
          </p:cNvSpPr>
          <p:nvPr/>
        </p:nvSpPr>
        <p:spPr bwMode="auto">
          <a:xfrm>
            <a:off x="2781300" y="1770063"/>
            <a:ext cx="292100" cy="274637"/>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2</a:t>
            </a:r>
          </a:p>
        </p:txBody>
      </p:sp>
      <p:sp>
        <p:nvSpPr>
          <p:cNvPr id="9" name="Rectangle 8"/>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384361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889000" y="1781175"/>
            <a:ext cx="7162800" cy="987425"/>
          </a:xfrm>
        </p:spPr>
        <p:txBody>
          <a:bodyPr>
            <a:normAutofit lnSpcReduction="10000"/>
          </a:bodyPr>
          <a:lstStyle/>
          <a:p>
            <a:pPr marL="0" indent="0">
              <a:buFontTx/>
              <a:buNone/>
              <a:defRPr/>
            </a:pPr>
            <a:r>
              <a:rPr lang="en-US" altLang="en-US" dirty="0" smtClean="0"/>
              <a:t>Product life increased, but prices increased as well.</a:t>
            </a:r>
          </a:p>
          <a:p>
            <a:pPr>
              <a:defRPr/>
            </a:pPr>
            <a:endParaRPr lang="en-US" altLang="en-US" dirty="0" smtClean="0"/>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#3: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6" name="Rectangle 5"/>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286237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43139"/>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533400"/>
            <a:ext cx="8534400" cy="584775"/>
          </a:xfrm>
          <a:prstGeom prst="rect">
            <a:avLst/>
          </a:prstGeom>
          <a:noFill/>
        </p:spPr>
        <p:txBody>
          <a:bodyPr wrap="square" rtlCol="0">
            <a:spAutoFit/>
          </a:bodyPr>
          <a:lstStyle/>
          <a:p>
            <a:r>
              <a:rPr lang="en-US" sz="3200" dirty="0" smtClean="0">
                <a:solidFill>
                  <a:srgbClr val="FFC000"/>
                </a:solidFill>
              </a:rPr>
              <a:t>Extended Response (4 </a:t>
            </a:r>
            <a:r>
              <a:rPr lang="en-US" sz="3200" dirty="0" err="1" smtClean="0">
                <a:solidFill>
                  <a:srgbClr val="FFC000"/>
                </a:solidFill>
              </a:rPr>
              <a:t>pts</a:t>
            </a:r>
            <a:r>
              <a:rPr lang="en-US" sz="3200" dirty="0" smtClean="0">
                <a:solidFill>
                  <a:srgbClr val="FFC000"/>
                </a:solidFill>
              </a:rPr>
              <a:t>) &amp; Short Answer (2 </a:t>
            </a:r>
            <a:r>
              <a:rPr lang="en-US" sz="3200" dirty="0" err="1" smtClean="0">
                <a:solidFill>
                  <a:srgbClr val="FFC000"/>
                </a:solidFill>
              </a:rPr>
              <a:t>pts</a:t>
            </a:r>
            <a:r>
              <a:rPr lang="en-US" sz="3200" dirty="0" smtClean="0">
                <a:solidFill>
                  <a:srgbClr val="FFC000"/>
                </a:solidFill>
              </a:rPr>
              <a:t>)</a:t>
            </a:r>
            <a:endParaRPr lang="en-US" sz="3200" dirty="0">
              <a:solidFill>
                <a:srgbClr val="FFC000"/>
              </a:solidFill>
            </a:endParaRPr>
          </a:p>
        </p:txBody>
      </p:sp>
      <p:sp>
        <p:nvSpPr>
          <p:cNvPr id="3" name="TextBox 2"/>
          <p:cNvSpPr txBox="1"/>
          <p:nvPr/>
        </p:nvSpPr>
        <p:spPr>
          <a:xfrm>
            <a:off x="304800" y="1828800"/>
            <a:ext cx="6172200" cy="1200329"/>
          </a:xfrm>
          <a:prstGeom prst="rect">
            <a:avLst/>
          </a:prstGeom>
          <a:solidFill>
            <a:schemeClr val="bg2"/>
          </a:solidFill>
          <a:ln>
            <a:solidFill>
              <a:srgbClr val="FFC000"/>
            </a:solidFill>
          </a:ln>
        </p:spPr>
        <p:txBody>
          <a:bodyPr wrap="square" rtlCol="0">
            <a:spAutoFit/>
          </a:bodyPr>
          <a:lstStyle/>
          <a:p>
            <a:pPr algn="ctr"/>
            <a:r>
              <a:rPr lang="en-US" sz="3600" dirty="0" smtClean="0"/>
              <a:t>If you want to pass the OGT </a:t>
            </a:r>
            <a:r>
              <a:rPr lang="en-US" sz="3600" i="1" dirty="0" smtClean="0">
                <a:solidFill>
                  <a:srgbClr val="FFC000"/>
                </a:solidFill>
              </a:rPr>
              <a:t>you have to respond </a:t>
            </a:r>
            <a:r>
              <a:rPr lang="en-US" sz="3600" dirty="0" smtClean="0"/>
              <a:t>to these!!!</a:t>
            </a:r>
            <a:endParaRPr lang="en-US" sz="3600" dirty="0"/>
          </a:p>
        </p:txBody>
      </p:sp>
      <p:sp>
        <p:nvSpPr>
          <p:cNvPr id="4" name="TextBox 3"/>
          <p:cNvSpPr txBox="1"/>
          <p:nvPr/>
        </p:nvSpPr>
        <p:spPr>
          <a:xfrm>
            <a:off x="457200" y="3429000"/>
            <a:ext cx="782955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Write at least 5 sentences including intro sentence and conclusion</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Make sure you answer all parts of the question</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Pretend you are writing for an </a:t>
            </a:r>
            <a:r>
              <a:rPr lang="en-US" sz="2800" dirty="0" smtClean="0">
                <a:solidFill>
                  <a:srgbClr val="FF0000"/>
                </a:solidFill>
              </a:rPr>
              <a:t>idiot</a:t>
            </a:r>
            <a:r>
              <a:rPr lang="en-US" sz="2800" dirty="0" smtClean="0"/>
              <a:t>.  </a:t>
            </a:r>
          </a:p>
          <a:p>
            <a:pPr marL="285750" indent="-285750">
              <a:buFont typeface="Arial" panose="020B0604020202020204" pitchFamily="34" charset="0"/>
              <a:buChar char="•"/>
            </a:pPr>
            <a:r>
              <a:rPr lang="en-US" sz="2800" dirty="0" smtClean="0">
                <a:solidFill>
                  <a:srgbClr val="FFFF00"/>
                </a:solidFill>
              </a:rPr>
              <a:t>The graders know nothing so write, write, write!!!!</a:t>
            </a:r>
            <a:endParaRPr lang="en-US" sz="2800" dirty="0">
              <a:solidFill>
                <a:srgbClr val="FFFF00"/>
              </a:solidFill>
            </a:endParaRPr>
          </a:p>
        </p:txBody>
      </p:sp>
    </p:spTree>
    <p:extLst>
      <p:ext uri="{BB962C8B-B14F-4D97-AF65-F5344CB8AC3E}">
        <p14:creationId xmlns:p14="http://schemas.microsoft.com/office/powerpoint/2010/main" val="1385065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889000" y="1781175"/>
            <a:ext cx="7162800" cy="987425"/>
          </a:xfrm>
        </p:spPr>
        <p:txBody>
          <a:bodyPr>
            <a:normAutofit lnSpcReduction="10000"/>
          </a:bodyPr>
          <a:lstStyle/>
          <a:p>
            <a:pPr marL="0" indent="0">
              <a:buFontTx/>
              <a:buNone/>
              <a:defRPr/>
            </a:pPr>
            <a:r>
              <a:rPr lang="en-US" altLang="en-US" b="1" dirty="0" smtClean="0"/>
              <a:t>Product life increased</a:t>
            </a:r>
            <a:r>
              <a:rPr lang="en-US" altLang="en-US" dirty="0" smtClean="0"/>
              <a:t>, but </a:t>
            </a:r>
            <a:r>
              <a:rPr lang="en-US" altLang="en-US" b="1" dirty="0" smtClean="0"/>
              <a:t>prices increased </a:t>
            </a:r>
            <a:r>
              <a:rPr lang="en-US" altLang="en-US" dirty="0" smtClean="0"/>
              <a:t>as well.</a:t>
            </a:r>
          </a:p>
          <a:p>
            <a:pPr>
              <a:defRPr/>
            </a:pPr>
            <a:endParaRPr lang="en-US" altLang="en-US" dirty="0" smtClean="0"/>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#3: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6" name="Oval 5"/>
          <p:cNvSpPr/>
          <p:nvPr/>
        </p:nvSpPr>
        <p:spPr>
          <a:xfrm>
            <a:off x="1016000" y="52959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10" name="Oval 6"/>
          <p:cNvSpPr>
            <a:spLocks noChangeArrowheads="1"/>
          </p:cNvSpPr>
          <p:nvPr/>
        </p:nvSpPr>
        <p:spPr bwMode="auto">
          <a:xfrm>
            <a:off x="768350" y="1676400"/>
            <a:ext cx="292100" cy="274638"/>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1</a:t>
            </a:r>
          </a:p>
        </p:txBody>
      </p:sp>
      <p:sp>
        <p:nvSpPr>
          <p:cNvPr id="47111" name="Oval 7"/>
          <p:cNvSpPr>
            <a:spLocks noChangeArrowheads="1"/>
          </p:cNvSpPr>
          <p:nvPr/>
        </p:nvSpPr>
        <p:spPr bwMode="auto">
          <a:xfrm>
            <a:off x="5029200" y="1663700"/>
            <a:ext cx="292100" cy="274638"/>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2</a:t>
            </a:r>
          </a:p>
        </p:txBody>
      </p:sp>
      <p:sp>
        <p:nvSpPr>
          <p:cNvPr id="8" name="Rectangle 7"/>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157823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584200" y="1196975"/>
            <a:ext cx="7886700" cy="2651125"/>
          </a:xfrm>
        </p:spPr>
        <p:txBody>
          <a:bodyPr>
            <a:normAutofit fontScale="92500" lnSpcReduction="10000"/>
          </a:bodyPr>
          <a:lstStyle/>
          <a:p>
            <a:pPr marL="0" indent="0">
              <a:buFontTx/>
              <a:buNone/>
            </a:pPr>
            <a:r>
              <a:rPr lang="en-US" altLang="en-US" smtClean="0"/>
              <a:t>The positives of using plastics are that they make it easier to store foods and the foods will stay fresh longer. The negatives are that plastics are hard to get rid of and decompose so they cause harm to the environment animals/animals habitats.</a:t>
            </a:r>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#4: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6" name="Rectangle 5"/>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225934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584200" y="1196975"/>
            <a:ext cx="7886700" cy="2651125"/>
          </a:xfrm>
        </p:spPr>
        <p:txBody>
          <a:bodyPr>
            <a:normAutofit fontScale="92500" lnSpcReduction="10000"/>
          </a:bodyPr>
          <a:lstStyle/>
          <a:p>
            <a:pPr marL="0" indent="0">
              <a:buFontTx/>
              <a:buNone/>
            </a:pPr>
            <a:r>
              <a:rPr lang="en-US" altLang="en-US" smtClean="0"/>
              <a:t>The positives of using plastics are that they make it </a:t>
            </a:r>
            <a:r>
              <a:rPr lang="en-US" altLang="en-US" b="1" smtClean="0"/>
              <a:t>easier to store foods </a:t>
            </a:r>
            <a:r>
              <a:rPr lang="en-US" altLang="en-US" smtClean="0"/>
              <a:t>and the </a:t>
            </a:r>
            <a:r>
              <a:rPr lang="en-US" altLang="en-US" b="1" smtClean="0"/>
              <a:t>foods will stay fresh longer.</a:t>
            </a:r>
            <a:r>
              <a:rPr lang="en-US" altLang="en-US" smtClean="0"/>
              <a:t> The negatives are that plastics are </a:t>
            </a:r>
            <a:r>
              <a:rPr lang="en-US" altLang="en-US" b="1" smtClean="0"/>
              <a:t>hard to get rid of </a:t>
            </a:r>
            <a:r>
              <a:rPr lang="en-US" altLang="en-US" u="sng" smtClean="0"/>
              <a:t>and decompose so they cause harm to the environment animals/animals habitats</a:t>
            </a:r>
            <a:r>
              <a:rPr lang="en-US" altLang="en-US" smtClean="0"/>
              <a:t> and </a:t>
            </a:r>
            <a:r>
              <a:rPr lang="en-US" altLang="en-US" b="1" smtClean="0"/>
              <a:t>they cost money to make</a:t>
            </a:r>
            <a:r>
              <a:rPr lang="en-US" altLang="en-US" smtClean="0"/>
              <a:t>.</a:t>
            </a:r>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#4: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7" name="Oval 6"/>
          <p:cNvSpPr/>
          <p:nvPr/>
        </p:nvSpPr>
        <p:spPr>
          <a:xfrm>
            <a:off x="1016000" y="43434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ular Callout 7"/>
          <p:cNvSpPr/>
          <p:nvPr/>
        </p:nvSpPr>
        <p:spPr bwMode="auto">
          <a:xfrm>
            <a:off x="6972300" y="3848100"/>
            <a:ext cx="2171700" cy="1355725"/>
          </a:xfrm>
          <a:prstGeom prst="wedgeRoundRectCallout">
            <a:avLst>
              <a:gd name="adj1" fmla="val -95206"/>
              <a:gd name="adj2" fmla="val -99057"/>
              <a:gd name="adj3" fmla="val 16667"/>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2000" dirty="0">
                <a:solidFill>
                  <a:srgbClr val="FF0000"/>
                </a:solidFill>
                <a:latin typeface="+mn-lt"/>
              </a:rPr>
              <a:t>This is part of a result of ‘hard to get rid of’ NOT another item</a:t>
            </a:r>
            <a:endParaRPr lang="en-US" sz="2000" dirty="0">
              <a:latin typeface="+mn-lt"/>
            </a:endParaRPr>
          </a:p>
        </p:txBody>
      </p:sp>
      <p:sp>
        <p:nvSpPr>
          <p:cNvPr id="49159" name="Oval 2"/>
          <p:cNvSpPr>
            <a:spLocks noChangeArrowheads="1"/>
          </p:cNvSpPr>
          <p:nvPr/>
        </p:nvSpPr>
        <p:spPr bwMode="auto">
          <a:xfrm>
            <a:off x="438150" y="2382838"/>
            <a:ext cx="292100" cy="274637"/>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3</a:t>
            </a:r>
          </a:p>
        </p:txBody>
      </p:sp>
      <p:sp>
        <p:nvSpPr>
          <p:cNvPr id="49160" name="Oval 9"/>
          <p:cNvSpPr>
            <a:spLocks noChangeArrowheads="1"/>
          </p:cNvSpPr>
          <p:nvPr/>
        </p:nvSpPr>
        <p:spPr bwMode="auto">
          <a:xfrm>
            <a:off x="438150" y="1587500"/>
            <a:ext cx="292100" cy="274638"/>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1</a:t>
            </a:r>
          </a:p>
        </p:txBody>
      </p:sp>
      <p:sp>
        <p:nvSpPr>
          <p:cNvPr id="49161" name="Oval 10"/>
          <p:cNvSpPr>
            <a:spLocks noChangeArrowheads="1"/>
          </p:cNvSpPr>
          <p:nvPr/>
        </p:nvSpPr>
        <p:spPr bwMode="auto">
          <a:xfrm>
            <a:off x="4965700" y="1536700"/>
            <a:ext cx="292100" cy="274638"/>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2</a:t>
            </a:r>
          </a:p>
        </p:txBody>
      </p:sp>
      <p:sp>
        <p:nvSpPr>
          <p:cNvPr id="49162" name="Oval 11"/>
          <p:cNvSpPr>
            <a:spLocks noChangeArrowheads="1"/>
          </p:cNvSpPr>
          <p:nvPr/>
        </p:nvSpPr>
        <p:spPr bwMode="auto">
          <a:xfrm>
            <a:off x="323850" y="3251200"/>
            <a:ext cx="292100" cy="274638"/>
          </a:xfrm>
          <a:prstGeom prst="ellipse">
            <a:avLst/>
          </a:prstGeom>
          <a:solidFill>
            <a:schemeClr val="accent1"/>
          </a:solidFill>
          <a:ln w="9525" algn="ctr">
            <a:solidFill>
              <a:schemeClr val="tx1"/>
            </a:solidFill>
            <a:round/>
            <a:headEnd/>
            <a:tailEnd/>
          </a:ln>
        </p:spPr>
        <p:txBody>
          <a:bodyPr wrap="none" lIns="0" tIns="0" rIns="0" bIns="365760"/>
          <a:lstStyle>
            <a:lvl1pPr eaLnBrk="0" hangingPunct="0">
              <a:defRPr sz="2400">
                <a:solidFill>
                  <a:schemeClr val="tx1"/>
                </a:solidFill>
                <a:latin typeface="Times" charset="0"/>
              </a:defRPr>
            </a:lvl1pPr>
            <a:lvl2pPr marL="742950" indent="-285750" eaLnBrk="0" hangingPunct="0">
              <a:defRPr sz="2400">
                <a:solidFill>
                  <a:schemeClr val="tx1"/>
                </a:solidFill>
                <a:latin typeface="Times" charset="0"/>
              </a:defRPr>
            </a:lvl2pPr>
            <a:lvl3pPr marL="1143000" indent="-228600" eaLnBrk="0" hangingPunct="0">
              <a:defRPr sz="2400">
                <a:solidFill>
                  <a:schemeClr val="tx1"/>
                </a:solidFill>
                <a:latin typeface="Times" charset="0"/>
              </a:defRPr>
            </a:lvl3pPr>
            <a:lvl4pPr marL="1600200" indent="-228600" eaLnBrk="0" hangingPunct="0">
              <a:defRPr sz="2400">
                <a:solidFill>
                  <a:schemeClr val="tx1"/>
                </a:solidFill>
                <a:latin typeface="Times" charset="0"/>
              </a:defRPr>
            </a:lvl4pPr>
            <a:lvl5pPr marL="2057400" indent="-228600" eaLnBrk="0" hangingPunct="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 4</a:t>
            </a:r>
          </a:p>
        </p:txBody>
      </p:sp>
      <p:sp>
        <p:nvSpPr>
          <p:cNvPr id="11" name="Rectangle 10"/>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369120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425700" y="1984375"/>
            <a:ext cx="4089400" cy="1139825"/>
          </a:xfrm>
        </p:spPr>
        <p:txBody>
          <a:bodyPr/>
          <a:lstStyle/>
          <a:p>
            <a:pPr marL="0" indent="0">
              <a:buFontTx/>
              <a:buNone/>
              <a:defRPr/>
            </a:pPr>
            <a:r>
              <a:rPr lang="en-US" altLang="en-US" dirty="0" smtClean="0"/>
              <a:t>I really do not know.</a:t>
            </a:r>
          </a:p>
          <a:p>
            <a:pPr>
              <a:defRPr/>
            </a:pPr>
            <a:endParaRPr lang="en-US" altLang="en-US" dirty="0" smtClean="0"/>
          </a:p>
        </p:txBody>
      </p:sp>
      <p:sp>
        <p:nvSpPr>
          <p:cNvPr id="4" name="Title 1"/>
          <p:cNvSpPr txBox="1">
            <a:spLocks/>
          </p:cNvSpPr>
          <p:nvPr/>
        </p:nvSpPr>
        <p:spPr bwMode="auto">
          <a:xfrm>
            <a:off x="266700" y="127000"/>
            <a:ext cx="619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eaLnBrk="1" fontAlgn="base" hangingPunct="1">
              <a:spcBef>
                <a:spcPct val="0"/>
              </a:spcBef>
              <a:spcAft>
                <a:spcPct val="0"/>
              </a:spcAft>
              <a:defRPr sz="3400" b="1">
                <a:solidFill>
                  <a:schemeClr val="tx1"/>
                </a:solidFill>
                <a:latin typeface="Arial" charset="0"/>
              </a:defRPr>
            </a:lvl6pPr>
            <a:lvl7pPr marL="914400" algn="l" rtl="0" eaLnBrk="1" fontAlgn="base" hangingPunct="1">
              <a:spcBef>
                <a:spcPct val="0"/>
              </a:spcBef>
              <a:spcAft>
                <a:spcPct val="0"/>
              </a:spcAft>
              <a:defRPr sz="3400" b="1">
                <a:solidFill>
                  <a:schemeClr val="tx1"/>
                </a:solidFill>
                <a:latin typeface="Arial" charset="0"/>
              </a:defRPr>
            </a:lvl7pPr>
            <a:lvl8pPr marL="1371600" algn="l" rtl="0" eaLnBrk="1" fontAlgn="base" hangingPunct="1">
              <a:spcBef>
                <a:spcPct val="0"/>
              </a:spcBef>
              <a:spcAft>
                <a:spcPct val="0"/>
              </a:spcAft>
              <a:defRPr sz="3400" b="1">
                <a:solidFill>
                  <a:schemeClr val="tx1"/>
                </a:solidFill>
                <a:latin typeface="Arial" charset="0"/>
              </a:defRPr>
            </a:lvl8pPr>
            <a:lvl9pPr marL="1828800" algn="l" rtl="0" eaLnBrk="1" fontAlgn="base" hangingPunct="1">
              <a:spcBef>
                <a:spcPct val="0"/>
              </a:spcBef>
              <a:spcAft>
                <a:spcPct val="0"/>
              </a:spcAft>
              <a:defRPr sz="3400" b="1">
                <a:solidFill>
                  <a:schemeClr val="tx1"/>
                </a:solidFill>
                <a:latin typeface="Arial" charset="0"/>
              </a:defRPr>
            </a:lvl9pPr>
          </a:lstStyle>
          <a:p>
            <a:pPr fontAlgn="auto">
              <a:spcAft>
                <a:spcPts val="0"/>
              </a:spcAft>
              <a:defRPr/>
            </a:pPr>
            <a:r>
              <a:rPr lang="en-US" sz="2300" kern="0" dirty="0" smtClean="0">
                <a:solidFill>
                  <a:schemeClr val="tx2">
                    <a:satMod val="200000"/>
                  </a:schemeClr>
                </a:solidFill>
              </a:rPr>
              <a:t>Response #5: What score would you give?</a:t>
            </a:r>
            <a:endParaRPr lang="en-US" sz="2300" kern="0" dirty="0">
              <a:solidFill>
                <a:schemeClr val="tx2">
                  <a:satMod val="200000"/>
                </a:schemeClr>
              </a:solidFill>
            </a:endParaRPr>
          </a:p>
        </p:txBody>
      </p:sp>
      <p:sp>
        <p:nvSpPr>
          <p:cNvPr id="5" name="Content Placeholder 2"/>
          <p:cNvSpPr txBox="1">
            <a:spLocks/>
          </p:cNvSpPr>
          <p:nvPr/>
        </p:nvSpPr>
        <p:spPr bwMode="auto">
          <a:xfrm>
            <a:off x="584200" y="3848100"/>
            <a:ext cx="77724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50000"/>
              </a:spcBef>
              <a:spcAft>
                <a:spcPct val="0"/>
              </a:spcAft>
              <a:buChar char="•"/>
              <a:defRPr sz="2600">
                <a:solidFill>
                  <a:schemeClr val="tx1"/>
                </a:solidFill>
                <a:latin typeface="+mn-lt"/>
                <a:ea typeface="+mn-ea"/>
                <a:cs typeface="+mn-cs"/>
              </a:defRPr>
            </a:lvl1pPr>
            <a:lvl2pPr marL="346075" indent="-231775" algn="l" rtl="0" eaLnBrk="0" fontAlgn="base" hangingPunct="0">
              <a:spcBef>
                <a:spcPct val="50000"/>
              </a:spcBef>
              <a:spcAft>
                <a:spcPct val="0"/>
              </a:spcAft>
              <a:buClr>
                <a:schemeClr val="tx1"/>
              </a:buClr>
              <a:buSzPct val="80000"/>
              <a:buChar char="•"/>
              <a:defRPr sz="2600">
                <a:solidFill>
                  <a:schemeClr val="tx1"/>
                </a:solidFill>
                <a:latin typeface="+mn-lt"/>
              </a:defRPr>
            </a:lvl2pPr>
            <a:lvl3pPr marL="914400" indent="-454025" algn="l" rtl="0" eaLnBrk="0" fontAlgn="base" hangingPunct="0">
              <a:spcBef>
                <a:spcPct val="50000"/>
              </a:spcBef>
              <a:spcAft>
                <a:spcPct val="0"/>
              </a:spcAft>
              <a:buChar char="—"/>
              <a:defRPr sz="2600">
                <a:solidFill>
                  <a:schemeClr val="tx1"/>
                </a:solidFill>
                <a:latin typeface="Times" pitchFamily="18" charset="0"/>
              </a:defRPr>
            </a:lvl3pPr>
            <a:lvl4pPr marL="1600200" indent="-228600" algn="l" rtl="0" eaLnBrk="0" fontAlgn="base" hangingPunct="0">
              <a:spcBef>
                <a:spcPct val="20000"/>
              </a:spcBef>
              <a:spcAft>
                <a:spcPct val="0"/>
              </a:spcAft>
              <a:buChar char="–"/>
              <a:defRPr sz="2600">
                <a:solidFill>
                  <a:schemeClr val="tx1"/>
                </a:solidFill>
                <a:latin typeface="Times" pitchFamily="18" charset="0"/>
              </a:defRPr>
            </a:lvl4pPr>
            <a:lvl5pPr marL="2057400" indent="-228600" algn="l" rtl="0" eaLnBrk="0" fontAlgn="base" hangingPunct="0">
              <a:spcBef>
                <a:spcPct val="20000"/>
              </a:spcBef>
              <a:spcAft>
                <a:spcPct val="0"/>
              </a:spcAft>
              <a:buChar char="»"/>
              <a:defRPr sz="2600">
                <a:solidFill>
                  <a:schemeClr val="tx1"/>
                </a:solidFill>
                <a:latin typeface="Times" pitchFamily="18" charset="0"/>
              </a:defRPr>
            </a:lvl5pPr>
            <a:lvl6pPr marL="2514600" indent="-228600" algn="l" rtl="0" eaLnBrk="1" fontAlgn="base" hangingPunct="1">
              <a:spcBef>
                <a:spcPct val="20000"/>
              </a:spcBef>
              <a:spcAft>
                <a:spcPct val="0"/>
              </a:spcAft>
              <a:buChar char="»"/>
              <a:defRPr sz="2600">
                <a:solidFill>
                  <a:schemeClr val="tx1"/>
                </a:solidFill>
                <a:latin typeface="Times" pitchFamily="18" charset="0"/>
              </a:defRPr>
            </a:lvl6pPr>
            <a:lvl7pPr marL="2971800" indent="-228600" algn="l" rtl="0" eaLnBrk="1" fontAlgn="base" hangingPunct="1">
              <a:spcBef>
                <a:spcPct val="20000"/>
              </a:spcBef>
              <a:spcAft>
                <a:spcPct val="0"/>
              </a:spcAft>
              <a:buChar char="»"/>
              <a:defRPr sz="2600">
                <a:solidFill>
                  <a:schemeClr val="tx1"/>
                </a:solidFill>
                <a:latin typeface="Times" pitchFamily="18" charset="0"/>
              </a:defRPr>
            </a:lvl7pPr>
            <a:lvl8pPr marL="3429000" indent="-228600" algn="l" rtl="0" eaLnBrk="1" fontAlgn="base" hangingPunct="1">
              <a:spcBef>
                <a:spcPct val="20000"/>
              </a:spcBef>
              <a:spcAft>
                <a:spcPct val="0"/>
              </a:spcAft>
              <a:buChar char="»"/>
              <a:defRPr sz="2600">
                <a:solidFill>
                  <a:schemeClr val="tx1"/>
                </a:solidFill>
                <a:latin typeface="Times" pitchFamily="18" charset="0"/>
              </a:defRPr>
            </a:lvl8pPr>
            <a:lvl9pPr marL="3886200" indent="-228600" algn="l" rtl="0" eaLnBrk="1" fontAlgn="base" hangingPunct="1">
              <a:spcBef>
                <a:spcPct val="20000"/>
              </a:spcBef>
              <a:spcAft>
                <a:spcPct val="0"/>
              </a:spcAft>
              <a:buChar char="»"/>
              <a:defRPr sz="2600">
                <a:solidFill>
                  <a:schemeClr val="tx1"/>
                </a:solidFill>
                <a:latin typeface="Times" pitchFamily="18" charset="0"/>
              </a:defRPr>
            </a:lvl9pPr>
          </a:lstStyle>
          <a:p>
            <a:pPr marL="0" indent="0">
              <a:buFontTx/>
              <a:buNone/>
              <a:defRPr/>
            </a:pPr>
            <a:r>
              <a:rPr lang="en-US" altLang="en-US" kern="0" dirty="0" smtClean="0">
                <a:solidFill>
                  <a:srgbClr val="FFFF00"/>
                </a:solidFill>
              </a:rPr>
              <a:t>What would you rate this answer?  Why?</a:t>
            </a:r>
          </a:p>
          <a:p>
            <a:pPr marL="968375" lvl="1" indent="-514350">
              <a:spcBef>
                <a:spcPts val="600"/>
              </a:spcBef>
              <a:buFont typeface="Consolas" pitchFamily="49" charset="0"/>
              <a:buAutoNum type="alphaUcPeriod"/>
              <a:defRPr/>
            </a:pPr>
            <a:r>
              <a:rPr lang="en-US" altLang="en-US" kern="0" dirty="0" smtClean="0">
                <a:solidFill>
                  <a:srgbClr val="FFFF00"/>
                </a:solidFill>
              </a:rPr>
              <a:t>4</a:t>
            </a:r>
          </a:p>
          <a:p>
            <a:pPr marL="968375" lvl="1" indent="-514350">
              <a:spcBef>
                <a:spcPts val="600"/>
              </a:spcBef>
              <a:buFont typeface="Consolas" pitchFamily="49" charset="0"/>
              <a:buAutoNum type="alphaUcPeriod"/>
              <a:defRPr/>
            </a:pPr>
            <a:r>
              <a:rPr lang="en-US" altLang="en-US" kern="0" dirty="0" smtClean="0">
                <a:solidFill>
                  <a:srgbClr val="FFFF00"/>
                </a:solidFill>
              </a:rPr>
              <a:t>3</a:t>
            </a:r>
          </a:p>
          <a:p>
            <a:pPr marL="968375" lvl="1" indent="-514350">
              <a:spcBef>
                <a:spcPts val="600"/>
              </a:spcBef>
              <a:buFont typeface="Consolas" pitchFamily="49" charset="0"/>
              <a:buAutoNum type="alphaUcPeriod"/>
              <a:defRPr/>
            </a:pPr>
            <a:r>
              <a:rPr lang="en-US" altLang="en-US" kern="0" dirty="0" smtClean="0">
                <a:solidFill>
                  <a:srgbClr val="FFFF00"/>
                </a:solidFill>
              </a:rPr>
              <a:t>2</a:t>
            </a:r>
          </a:p>
          <a:p>
            <a:pPr marL="968375" lvl="1" indent="-514350">
              <a:spcBef>
                <a:spcPts val="600"/>
              </a:spcBef>
              <a:buFont typeface="Consolas" pitchFamily="49" charset="0"/>
              <a:buAutoNum type="alphaUcPeriod"/>
              <a:defRPr/>
            </a:pPr>
            <a:r>
              <a:rPr lang="en-US" altLang="en-US" kern="0" dirty="0" smtClean="0">
                <a:solidFill>
                  <a:srgbClr val="FFFF00"/>
                </a:solidFill>
              </a:rPr>
              <a:t>1</a:t>
            </a:r>
          </a:p>
          <a:p>
            <a:pPr marL="968375" lvl="1" indent="-514350">
              <a:spcBef>
                <a:spcPts val="600"/>
              </a:spcBef>
              <a:buFont typeface="Consolas" pitchFamily="49" charset="0"/>
              <a:buAutoNum type="alphaUcPeriod"/>
              <a:defRPr/>
            </a:pPr>
            <a:r>
              <a:rPr lang="en-US" altLang="en-US" kern="0" dirty="0" smtClean="0">
                <a:solidFill>
                  <a:srgbClr val="FFFF00"/>
                </a:solidFill>
              </a:rPr>
              <a:t>0</a:t>
            </a:r>
          </a:p>
        </p:txBody>
      </p:sp>
      <p:sp>
        <p:nvSpPr>
          <p:cNvPr id="6" name="Rectangle 5"/>
          <p:cNvSpPr/>
          <p:nvPr/>
        </p:nvSpPr>
        <p:spPr>
          <a:xfrm>
            <a:off x="1295400" y="685800"/>
            <a:ext cx="3443571" cy="369332"/>
          </a:xfrm>
          <a:prstGeom prst="rect">
            <a:avLst/>
          </a:prstGeom>
        </p:spPr>
        <p:txBody>
          <a:bodyPr wrap="none">
            <a:spAutoFit/>
          </a:bodyPr>
          <a:lstStyle/>
          <a:p>
            <a:r>
              <a:rPr lang="en-US" altLang="en-US" i="1" dirty="0"/>
              <a:t>Describe the positive and negative </a:t>
            </a:r>
            <a:endParaRPr lang="en-US" dirty="0"/>
          </a:p>
        </p:txBody>
      </p:sp>
    </p:spTree>
    <p:extLst>
      <p:ext uri="{BB962C8B-B14F-4D97-AF65-F5344CB8AC3E}">
        <p14:creationId xmlns:p14="http://schemas.microsoft.com/office/powerpoint/2010/main" val="109439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077200" cy="830997"/>
          </a:xfrm>
          <a:prstGeom prst="rect">
            <a:avLst/>
          </a:prstGeom>
          <a:noFill/>
        </p:spPr>
        <p:txBody>
          <a:bodyPr wrap="square" rtlCol="0">
            <a:spAutoFit/>
          </a:bodyPr>
          <a:lstStyle/>
          <a:p>
            <a:r>
              <a:rPr lang="en-US" sz="4800" b="1" dirty="0" smtClean="0">
                <a:solidFill>
                  <a:srgbClr val="FFC000"/>
                </a:solidFill>
              </a:rPr>
              <a:t>Regular Time</a:t>
            </a:r>
            <a:endParaRPr lang="en-US" sz="4800" b="1" dirty="0">
              <a:solidFill>
                <a:srgbClr val="FFC000"/>
              </a:solidFill>
            </a:endParaRPr>
          </a:p>
        </p:txBody>
      </p:sp>
      <p:sp>
        <p:nvSpPr>
          <p:cNvPr id="3" name="TextBox 2"/>
          <p:cNvSpPr txBox="1"/>
          <p:nvPr/>
        </p:nvSpPr>
        <p:spPr>
          <a:xfrm>
            <a:off x="838200" y="1371600"/>
            <a:ext cx="7315200" cy="646331"/>
          </a:xfrm>
          <a:prstGeom prst="rect">
            <a:avLst/>
          </a:prstGeom>
          <a:noFill/>
        </p:spPr>
        <p:txBody>
          <a:bodyPr wrap="square" rtlCol="0">
            <a:spAutoFit/>
          </a:bodyPr>
          <a:lstStyle/>
          <a:p>
            <a:r>
              <a:rPr lang="en-US" sz="3600" dirty="0" smtClean="0"/>
              <a:t>You have 2 ½ hours</a:t>
            </a:r>
            <a:endParaRPr lang="en-US" sz="3600" dirty="0"/>
          </a:p>
        </p:txBody>
      </p:sp>
      <p:sp>
        <p:nvSpPr>
          <p:cNvPr id="4" name="TextBox 3"/>
          <p:cNvSpPr txBox="1"/>
          <p:nvPr/>
        </p:nvSpPr>
        <p:spPr>
          <a:xfrm>
            <a:off x="1814945" y="2362200"/>
            <a:ext cx="6324600" cy="2677656"/>
          </a:xfrm>
          <a:prstGeom prst="rect">
            <a:avLst/>
          </a:prstGeom>
          <a:noFill/>
        </p:spPr>
        <p:txBody>
          <a:bodyPr wrap="square" rtlCol="0">
            <a:spAutoFit/>
          </a:bodyPr>
          <a:lstStyle/>
          <a:p>
            <a:r>
              <a:rPr lang="en-US" sz="2400" b="1" dirty="0" smtClean="0"/>
              <a:t>That breaks down to roughly…</a:t>
            </a:r>
          </a:p>
          <a:p>
            <a:pPr marL="285750" indent="-285750">
              <a:buFont typeface="Arial" panose="020B0604020202020204" pitchFamily="34" charset="0"/>
              <a:buChar char="•"/>
            </a:pPr>
            <a:r>
              <a:rPr lang="en-US" sz="2400" dirty="0"/>
              <a:t>3 minutes per Multiple Choice</a:t>
            </a:r>
          </a:p>
          <a:p>
            <a:pPr marL="285750" indent="-285750">
              <a:buFont typeface="Arial" panose="020B0604020202020204" pitchFamily="34" charset="0"/>
              <a:buChar char="•"/>
            </a:pPr>
            <a:r>
              <a:rPr lang="en-US" sz="2400" dirty="0"/>
              <a:t>8 minutes per Short Answer</a:t>
            </a:r>
          </a:p>
          <a:p>
            <a:pPr marL="285750" indent="-285750">
              <a:buFont typeface="Arial" panose="020B0604020202020204" pitchFamily="34" charset="0"/>
              <a:buChar char="•"/>
            </a:pPr>
            <a:r>
              <a:rPr lang="en-US" sz="2400" dirty="0"/>
              <a:t>11 minutes per Extended Response</a:t>
            </a:r>
          </a:p>
          <a:p>
            <a:endParaRPr lang="en-US" sz="2400" b="1" dirty="0" smtClean="0"/>
          </a:p>
          <a:p>
            <a:r>
              <a:rPr lang="en-US" sz="2400" b="1" dirty="0" smtClean="0">
                <a:solidFill>
                  <a:srgbClr val="FFFF00"/>
                </a:solidFill>
              </a:rPr>
              <a:t>**I have never had a student go 2 ½ hours</a:t>
            </a:r>
          </a:p>
          <a:p>
            <a:r>
              <a:rPr lang="en-US" sz="2400" b="1" dirty="0" smtClean="0">
                <a:solidFill>
                  <a:srgbClr val="FFFF00"/>
                </a:solidFill>
              </a:rPr>
              <a:t>So time should NOT be an issue.</a:t>
            </a:r>
          </a:p>
        </p:txBody>
      </p:sp>
      <p:sp>
        <p:nvSpPr>
          <p:cNvPr id="5" name="TextBox 4"/>
          <p:cNvSpPr txBox="1"/>
          <p:nvPr/>
        </p:nvSpPr>
        <p:spPr>
          <a:xfrm>
            <a:off x="685800" y="5349159"/>
            <a:ext cx="7924800" cy="707886"/>
          </a:xfrm>
          <a:prstGeom prst="rect">
            <a:avLst/>
          </a:prstGeom>
          <a:noFill/>
          <a:ln>
            <a:solidFill>
              <a:srgbClr val="FFC000"/>
            </a:solidFill>
          </a:ln>
        </p:spPr>
        <p:txBody>
          <a:bodyPr wrap="square" rtlCol="0">
            <a:spAutoFit/>
          </a:bodyPr>
          <a:lstStyle/>
          <a:p>
            <a:r>
              <a:rPr lang="en-US" sz="2000" i="1" dirty="0" smtClean="0"/>
              <a:t>If your time is up before completing the </a:t>
            </a:r>
            <a:r>
              <a:rPr lang="en-US" sz="2000" i="1" dirty="0" smtClean="0">
                <a:solidFill>
                  <a:srgbClr val="FFFF00"/>
                </a:solidFill>
              </a:rPr>
              <a:t>practice test </a:t>
            </a:r>
            <a:r>
              <a:rPr lang="en-US" sz="2000" i="1" dirty="0" smtClean="0"/>
              <a:t>then mark where you are when time is up..… then complete the test.</a:t>
            </a:r>
            <a:endParaRPr lang="en-US" sz="20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7538">
            <a:off x="6587431" y="110103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7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3225</Words>
  <Application>Microsoft Office PowerPoint</Application>
  <PresentationFormat>On-screen Show (4:3)</PresentationFormat>
  <Paragraphs>457</Paragraphs>
  <Slides>83</Slides>
  <Notes>12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Welcome to the  OGT Prep Session!!!</vt:lpstr>
      <vt:lpstr>You must pass ALL 5 tests to get</vt:lpstr>
      <vt:lpstr>PowerPoint Presentation</vt:lpstr>
      <vt:lpstr>PowerPoint Presentation</vt:lpstr>
      <vt:lpstr>What does the OGT consist of? </vt:lpstr>
      <vt:lpstr>What does this test look like??</vt:lpstr>
      <vt:lpstr>PowerPoint Presentation</vt:lpstr>
      <vt:lpstr>PowerPoint Presentation</vt:lpstr>
      <vt:lpstr>PowerPoint Presentation</vt:lpstr>
      <vt:lpstr>PowerPoint Presentation</vt:lpstr>
      <vt:lpstr>Some other practice helps…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Commonly asked questions</vt:lpstr>
      <vt:lpstr>Let’s get started with the  Multiple choice questions.</vt:lpstr>
      <vt:lpstr>Physical Science</vt:lpstr>
      <vt:lpstr>Important items from question</vt:lpstr>
      <vt:lpstr>PowerPoint Presentation</vt:lpstr>
      <vt:lpstr>Physical Science</vt:lpstr>
      <vt:lpstr>Let’s look at terms as found in the answer</vt:lpstr>
      <vt:lpstr>Let’s look at terms as found in the answer</vt:lpstr>
      <vt:lpstr>Let’s look at a multiple choice question</vt:lpstr>
      <vt:lpstr>PowerPoint Presentation</vt:lpstr>
      <vt:lpstr>One down, 43 more to go……</vt:lpstr>
      <vt:lpstr>Life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get continue with another  multiple choice questions.</vt:lpstr>
      <vt:lpstr>Physical Science</vt:lpstr>
      <vt:lpstr>PowerPoint Presentation</vt:lpstr>
      <vt:lpstr>PowerPoint Presentation</vt:lpstr>
      <vt:lpstr>PowerPoint Presentation</vt:lpstr>
      <vt:lpstr>PowerPoint Presentation</vt:lpstr>
      <vt:lpstr>PowerPoint Presentation</vt:lpstr>
      <vt:lpstr>Test Taking Tips for Short Answer and Extended Response Questions</vt:lpstr>
      <vt:lpstr>Short Answer Questions</vt:lpstr>
      <vt:lpstr>Short Answer Questions</vt:lpstr>
      <vt:lpstr>PowerPoint Presentation</vt:lpstr>
      <vt:lpstr>PowerPoint Presentation</vt:lpstr>
      <vt:lpstr>PowerPoint Presentation</vt:lpstr>
      <vt:lpstr>FACT: — Students have to answer correctly 18-21 questions out of 44 to score 400 or higher </vt:lpstr>
      <vt:lpstr>FACT: — Students have to answer correctly 18-21 questions out of 44 to score 400 or higher YES you need about 50% to PASS Do you think you can do that????  —Remember…5-6 questions on every OGT are pilot questions that are not scored….  — OGT does not discriminate on the degree of difficulty per question.</vt:lpstr>
      <vt:lpstr>PowerPoint Presentation</vt:lpstr>
      <vt:lpstr>PowerPoint Presentation</vt:lpstr>
      <vt:lpstr>Short Answer</vt:lpstr>
      <vt:lpstr>Short Answer</vt:lpstr>
      <vt:lpstr>PowerPoint Presentation</vt:lpstr>
      <vt:lpstr>Sample Responses: you need 2</vt:lpstr>
      <vt:lpstr>Student response #1</vt:lpstr>
      <vt:lpstr>PowerPoint Presentation</vt:lpstr>
      <vt:lpstr>PowerPoint Presentation</vt:lpstr>
      <vt:lpstr>PowerPoint Presentation</vt:lpstr>
      <vt:lpstr>PowerPoint Presentation</vt:lpstr>
      <vt:lpstr>Student Response #3</vt:lpstr>
      <vt:lpstr>PowerPoint Presentation</vt:lpstr>
      <vt:lpstr>Student Response #4</vt:lpstr>
      <vt:lpstr>PowerPoint Presentation</vt:lpstr>
      <vt:lpstr>PowerPoint Presentation</vt:lpstr>
      <vt:lpstr>PowerPoint Presentation</vt:lpstr>
      <vt:lpstr>Scoring 0-5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OGT Prep Session!!!</dc:title>
  <dc:creator>User</dc:creator>
  <cp:lastModifiedBy>user</cp:lastModifiedBy>
  <cp:revision>22</cp:revision>
  <dcterms:created xsi:type="dcterms:W3CDTF">2014-01-22T20:40:13Z</dcterms:created>
  <dcterms:modified xsi:type="dcterms:W3CDTF">2014-03-05T17:48:50Z</dcterms:modified>
</cp:coreProperties>
</file>