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  <p:sldMasterId id="2147483684" r:id="rId8"/>
    <p:sldMasterId id="2147483696" r:id="rId9"/>
    <p:sldMasterId id="2147483708" r:id="rId10"/>
  </p:sldMasterIdLst>
  <p:notesMasterIdLst>
    <p:notesMasterId r:id="rId62"/>
  </p:notesMasterIdLst>
  <p:sldIdLst>
    <p:sldId id="298" r:id="rId11"/>
    <p:sldId id="300" r:id="rId12"/>
    <p:sldId id="301" r:id="rId13"/>
    <p:sldId id="302" r:id="rId14"/>
    <p:sldId id="303" r:id="rId15"/>
    <p:sldId id="30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56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8" r:id="rId41"/>
    <p:sldId id="267" r:id="rId42"/>
    <p:sldId id="284" r:id="rId43"/>
    <p:sldId id="285" r:id="rId44"/>
    <p:sldId id="286" r:id="rId45"/>
    <p:sldId id="288" r:id="rId46"/>
    <p:sldId id="290" r:id="rId47"/>
    <p:sldId id="291" r:id="rId48"/>
    <p:sldId id="282" r:id="rId49"/>
    <p:sldId id="283" r:id="rId50"/>
    <p:sldId id="292" r:id="rId51"/>
    <p:sldId id="293" r:id="rId52"/>
    <p:sldId id="294" r:id="rId53"/>
    <p:sldId id="295" r:id="rId54"/>
    <p:sldId id="296" r:id="rId55"/>
    <p:sldId id="297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78A5-8565-415D-B0E2-145C295E4C66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7556-0B0B-46C9-953E-330F7E88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2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And </a:t>
            </a:r>
            <a:r>
              <a:rPr lang="en-US" b="0" dirty="0" smtClean="0"/>
              <a:t>– What will happen?                   </a:t>
            </a:r>
            <a:r>
              <a:rPr lang="en-US" b="1" dirty="0" smtClean="0"/>
              <a:t>Because </a:t>
            </a:r>
            <a:r>
              <a:rPr lang="en-US" b="0" dirty="0" smtClean="0"/>
              <a:t>– Why?</a:t>
            </a:r>
            <a:r>
              <a:rPr lang="en-US" b="0" baseline="0" dirty="0" smtClean="0"/>
              <a:t> </a:t>
            </a:r>
            <a:endParaRPr lang="en-US" b="0" dirty="0" smtClean="0"/>
          </a:p>
          <a:p>
            <a:r>
              <a:rPr lang="en-US" b="0" dirty="0" smtClean="0"/>
              <a:t>          What else do you know?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4CE3-42F9-4458-A6C4-ABAE1094D5A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processes you could possibly</a:t>
            </a:r>
            <a:r>
              <a:rPr lang="en-US" baseline="0" dirty="0" smtClean="0"/>
              <a:t> include: delivery,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24CE3-42F9-4458-A6C4-ABAE1094D5A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And/because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4AB1-CB3F-414A-AAA8-C38D151A4E4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give tools to a couple of the</a:t>
            </a:r>
            <a:r>
              <a:rPr lang="en-US" baseline="0" dirty="0" smtClean="0"/>
              <a:t> best ones and have them write it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4AB1-CB3F-414A-AAA8-C38D151A4E4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And/because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4AB1-CB3F-414A-AAA8-C38D151A4E40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give tools to a couple of the</a:t>
            </a:r>
            <a:r>
              <a:rPr lang="en-US" baseline="0" dirty="0" smtClean="0"/>
              <a:t> best ones and have them write it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A4AB1-CB3F-414A-AAA8-C38D151A4E4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E7F7-99C9-4E35-A99B-E4155912D02E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F8F4-CB36-4FDC-9B5D-8BCAF413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044C-70A0-4C8E-BD3A-B99E7C7FECB1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6864-E850-4467-BDCC-61288B118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B695-1F72-4AA4-98BC-6C1152FC039D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7FF4-9646-44C3-92A4-429864866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676400"/>
            <a:ext cx="6172200" cy="1143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819400"/>
            <a:ext cx="6172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7A0471-37E2-4C62-A14B-D9FAC564C4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3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3B40-DE5D-4409-90FB-FA98EAA721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B06C-DBD3-4E05-9AE5-57E321BD5E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5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DED8-788C-443C-A9BD-81C26C6C4D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7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A3980-FB8D-4D94-9112-3B9A9DF9F8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FE329-1B7B-4AF5-8EAC-B7C1B2D381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5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96E8-A6DE-4F3A-ABAE-39F085524F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54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4167-CE61-4D1A-9031-B9F70E21B8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2D56-AA9F-4F92-A011-7B9565741DC2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1BCF-1FBF-445D-B538-4DB3ABCA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4046-BB10-4979-85D5-81792ACE90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59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F932-B437-46E3-80F7-45CB4A07EB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4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E04D5-A9E0-4639-8E73-848E006C9D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45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1BBA-3DEB-42C2-9755-C9D5C82C06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731-3392-43DE-88BC-5FCFC4348F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1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6BBC-410B-4521-B204-FB3276E9EF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A3E7-5736-4EBE-918C-C7FF4BB91F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4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017-2C2B-4C5E-ADB2-3E8F53F9F0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C79A-1C41-4071-B2B5-AE47E3E421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87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6176-55FC-4824-AEB4-F8F5135FE3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59DC-BB85-4BC5-A8A2-C6F0C2726D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A016-FD53-40A1-A3AB-DAAAD771BE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B4E6-40EA-454F-84A1-5F1641AC32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75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2517-8771-4562-A54B-AB3F09DF8C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46E6-44B8-4010-B545-32A583DA99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44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9037-0C06-4485-AD48-65EC1A9F10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C0BA-AE22-4754-AFEE-6DB51C700F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7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B07E-3762-40A4-9FDA-214D4259109C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864F-072B-45BC-AB39-4CD899A3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7EB4-3E14-49C4-A77B-2D8C1D2029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AECA-08E6-4837-AA1B-280CD5E2B4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95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4204-74FB-43CE-AD51-786D4F6C9B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8DB6-AB0A-4420-9543-27BDFDCA49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38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CB2B-54F9-42C4-A478-DC1CD86911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CDBE-5E2D-4265-86CD-E2A06002BE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7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BC71-334B-40DE-AEBE-C1396D1DC1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6E9E-043C-4A64-83E5-237669FE1E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58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43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19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2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45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6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93BC-68B1-4563-B5CA-A9BCFED63B59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1EFE-A8F4-4E94-B9D1-6B0A04400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10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74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96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01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50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9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09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9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9A1F-FAC7-44B8-A8C4-D5D5F702E379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5AB6-287B-47E8-A69B-C56DDBFF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7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20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6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5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8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42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85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75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9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5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4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9EB6-E54E-416C-9F41-9E55FF5C31CE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D2AF-6999-4D63-9D0F-AB71127B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3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14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460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43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33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5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73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CF44-1177-4E86-A955-F5CA980A88F5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F0BC-2C47-4626-9178-494ABAB1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AA4C-6D98-4251-A1BB-9307CE8DF59A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997B4-BB60-42E0-B21C-C9A9CDC4F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C777-F291-4B62-86CC-3A981134B741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B8B4-5269-426F-8929-46D0894AA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A82A9B-06CB-426C-8FE2-4527F1518652}" type="datetimeFigureOut">
              <a:rPr lang="en-US"/>
              <a:pPr>
                <a:defRPr/>
              </a:pPr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0A954-BA40-4131-9FC6-581127615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37C4AE-5287-4061-8E21-5833441CC440}" type="slidenum">
              <a:rPr lang="en-US">
                <a:solidFill>
                  <a:srgbClr val="000000"/>
                </a:solidFill>
                <a:latin typeface="Times New Roman" pitchFamily="18" charset="0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3B3E2-C2DF-47DA-995C-A98BABDB46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484F7-7BAE-4AC1-91C2-1B36E75E33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37AA9A-D78C-440F-9501-4747792EED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87AB92-A692-407B-9546-91D67CA66C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08BF68-98BD-4251-A27E-07AA17535C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B62187-4D4E-41BE-B1B5-90DB1185E1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5EFCD0-DC83-4CE6-B844-429632033D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A9E89F-5825-4B8C-92C0-6D4162F6341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wmf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 Writing by Jan </a:t>
            </a:r>
            <a:r>
              <a:rPr lang="en-US" dirty="0" err="1" smtClean="0"/>
              <a:t>Cosner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These lessons will give you a formula to follow when answering test questions. It makes essay questions easier!</a:t>
            </a:r>
            <a:endParaRPr lang="en-US" i="1" dirty="0"/>
          </a:p>
        </p:txBody>
      </p:sp>
      <p:pic>
        <p:nvPicPr>
          <p:cNvPr id="1026" name="Picture 2" descr="C:\Users\user\AppData\Local\Microsoft\Windows\Temporary Internet Files\Content.IE5\ZNL29RKW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6" y="533400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5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Write Your Answer</a:t>
            </a:r>
            <a:br>
              <a:rPr lang="en-US" dirty="0" smtClean="0"/>
            </a:br>
            <a:r>
              <a:rPr lang="en-US" sz="2800" dirty="0" smtClean="0"/>
              <a:t>Remember to HIT THE LINE!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752600"/>
            <a:ext cx="6553200" cy="46482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b="0" i="0" dirty="0" smtClean="0">
                <a:latin typeface="Script MT Bold" pitchFamily="66" charset="0"/>
              </a:rPr>
              <a:t>Two parts of the agricultural process are </a:t>
            </a:r>
          </a:p>
          <a:p>
            <a:pPr marL="514350" indent="-514350">
              <a:buNone/>
            </a:pPr>
            <a:r>
              <a:rPr lang="en-US" sz="2800" b="0" i="0" dirty="0">
                <a:latin typeface="Script MT Bold" pitchFamily="66" charset="0"/>
              </a:rPr>
              <a:t>p</a:t>
            </a:r>
            <a:r>
              <a:rPr lang="en-US" sz="2800" b="0" i="0" dirty="0" smtClean="0">
                <a:latin typeface="Script MT Bold" pitchFamily="66" charset="0"/>
              </a:rPr>
              <a:t>roduction when crops or livestock are</a:t>
            </a:r>
          </a:p>
          <a:p>
            <a:pPr marL="514350" indent="-514350">
              <a:buNone/>
            </a:pPr>
            <a:r>
              <a:rPr lang="en-US" sz="2800" b="0" i="0" dirty="0">
                <a:latin typeface="Script MT Bold" pitchFamily="66" charset="0"/>
              </a:rPr>
              <a:t>r</a:t>
            </a:r>
            <a:r>
              <a:rPr lang="en-US" sz="2800" b="0" i="0" dirty="0" smtClean="0">
                <a:latin typeface="Script MT Bold" pitchFamily="66" charset="0"/>
              </a:rPr>
              <a:t>aised. Next is processing when crops,</a:t>
            </a:r>
          </a:p>
          <a:p>
            <a:pPr marL="514350" indent="-514350">
              <a:buNone/>
            </a:pPr>
            <a:r>
              <a:rPr lang="en-US" sz="2800" b="0" i="0" dirty="0" smtClean="0">
                <a:latin typeface="Script MT Bold" pitchFamily="66" charset="0"/>
              </a:rPr>
              <a:t>meat, dairy, and other items are processed</a:t>
            </a:r>
          </a:p>
          <a:p>
            <a:pPr marL="514350" indent="-514350">
              <a:buNone/>
            </a:pPr>
            <a:r>
              <a:rPr lang="en-US" sz="2800" b="0" i="0" dirty="0">
                <a:latin typeface="Script MT Bold" pitchFamily="66" charset="0"/>
              </a:rPr>
              <a:t>i</a:t>
            </a:r>
            <a:r>
              <a:rPr lang="en-US" sz="2800" b="0" i="0" dirty="0" smtClean="0">
                <a:latin typeface="Script MT Bold" pitchFamily="66" charset="0"/>
              </a:rPr>
              <a:t>nto products that can be sold.  </a:t>
            </a:r>
            <a:endParaRPr lang="en-US" sz="2800" b="0" i="0" dirty="0">
              <a:latin typeface="Script MT Bold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152400" y="4038600"/>
            <a:ext cx="45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ent-Up Arrow 8"/>
          <p:cNvSpPr/>
          <p:nvPr/>
        </p:nvSpPr>
        <p:spPr>
          <a:xfrm rot="5400000">
            <a:off x="1295400" y="1828800"/>
            <a:ext cx="990600" cy="53340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4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1371600"/>
            <a:ext cx="4343400" cy="426720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Writing Model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strategy to help you respond to OGT /ACT – type discussion/short answer questions.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>
            <a:off x="6705600" y="3505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505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848600" y="2971800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2971800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much should I write?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OGT</a:t>
            </a:r>
          </a:p>
          <a:p>
            <a:pPr eaLnBrk="1" hangingPunct="1"/>
            <a:r>
              <a:rPr lang="en-US" sz="3600" smtClean="0"/>
              <a:t>2 points</a:t>
            </a:r>
          </a:p>
          <a:p>
            <a:pPr lvl="1" eaLnBrk="1" hangingPunct="1"/>
            <a:r>
              <a:rPr lang="en-US" sz="3200" smtClean="0"/>
              <a:t>Write 3  sentences</a:t>
            </a:r>
          </a:p>
          <a:p>
            <a:pPr eaLnBrk="1" hangingPunct="1"/>
            <a:r>
              <a:rPr lang="en-US" sz="3600" smtClean="0"/>
              <a:t>4 points: </a:t>
            </a:r>
          </a:p>
          <a:p>
            <a:pPr lvl="1" eaLnBrk="1" hangingPunct="1"/>
            <a:r>
              <a:rPr lang="en-US" sz="3200" smtClean="0"/>
              <a:t>Write 5 sentences</a:t>
            </a:r>
          </a:p>
          <a:p>
            <a:pPr lvl="1" eaLnBrk="1" hangingPunct="1">
              <a:buFont typeface="Arial" charset="0"/>
              <a:buNone/>
            </a:pPr>
            <a:endParaRPr lang="en-US" sz="3200" smtClean="0"/>
          </a:p>
          <a:p>
            <a:pPr lvl="1" eaLnBrk="1" hangingPunct="1">
              <a:buFont typeface="Arial" charset="0"/>
              <a:buNone/>
            </a:pPr>
            <a:endParaRPr lang="en-US" sz="3200" smtClean="0"/>
          </a:p>
          <a:p>
            <a:pPr lvl="1" eaLnBrk="1" hangingPunct="1"/>
            <a:endParaRPr lang="en-US" sz="3200" i="1" smtClean="0"/>
          </a:p>
        </p:txBody>
      </p:sp>
      <p:sp>
        <p:nvSpPr>
          <p:cNvPr id="5" name="Rounded Rectangle 4"/>
          <p:cNvSpPr/>
          <p:nvPr/>
        </p:nvSpPr>
        <p:spPr>
          <a:xfrm>
            <a:off x="304800" y="381000"/>
            <a:ext cx="8458200" cy="60198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1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Putting it all together…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PUNCH</a:t>
            </a:r>
            <a:r>
              <a:rPr lang="en-US" smtClean="0"/>
              <a:t>: out the center of your wheel with a good topic sentence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HIT</a:t>
            </a:r>
            <a:r>
              <a:rPr lang="en-US" smtClean="0"/>
              <a:t>: the line with your supporting information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SNAP</a:t>
            </a:r>
            <a:r>
              <a:rPr lang="en-US" smtClean="0"/>
              <a:t>: each spoke into complete sentences using your </a:t>
            </a:r>
            <a:r>
              <a:rPr lang="en-US" i="1" smtClean="0"/>
              <a:t>snap </a:t>
            </a:r>
            <a:r>
              <a:rPr lang="en-US" smtClean="0"/>
              <a:t>words (</a:t>
            </a:r>
            <a:r>
              <a:rPr lang="en-US" i="1" smtClean="0"/>
              <a:t>and/because</a:t>
            </a:r>
            <a:r>
              <a:rPr lang="en-US" smtClean="0"/>
              <a:t>)</a:t>
            </a:r>
          </a:p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WRAP</a:t>
            </a:r>
            <a:r>
              <a:rPr lang="en-US" smtClean="0"/>
              <a:t>: it up by organizing your ideas using words such as </a:t>
            </a:r>
            <a:r>
              <a:rPr lang="en-US" i="1" smtClean="0"/>
              <a:t>First, Next, Then, Last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381000"/>
            <a:ext cx="8458200" cy="60198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3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Let’s Try One…</a:t>
            </a:r>
          </a:p>
        </p:txBody>
      </p:sp>
      <p:sp>
        <p:nvSpPr>
          <p:cNvPr id="5124" name="Subtitle 2"/>
          <p:cNvSpPr>
            <a:spLocks noGrp="1"/>
          </p:cNvSpPr>
          <p:nvPr>
            <p:ph type="subTitle" idx="1"/>
          </p:nvPr>
        </p:nvSpPr>
        <p:spPr>
          <a:xfrm>
            <a:off x="533400" y="1265238"/>
            <a:ext cx="8001000" cy="2239962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. (2 pts)</a:t>
            </a:r>
          </a:p>
        </p:txBody>
      </p: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593725" y="3819525"/>
            <a:ext cx="8047038" cy="2590800"/>
            <a:chOff x="152400" y="2133600"/>
            <a:chExt cx="8839200" cy="2590800"/>
          </a:xfrm>
        </p:grpSpPr>
        <p:sp>
          <p:nvSpPr>
            <p:cNvPr id="13" name="Oval 12"/>
            <p:cNvSpPr/>
            <p:nvPr/>
          </p:nvSpPr>
          <p:spPr>
            <a:xfrm>
              <a:off x="3123794" y="2133600"/>
              <a:ext cx="2896412" cy="2590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20206" y="3505200"/>
              <a:ext cx="152406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37704" y="3505200"/>
              <a:ext cx="228609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933945" y="2667000"/>
              <a:ext cx="2057655" cy="1905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52400" y="2667000"/>
              <a:ext cx="1980929" cy="1828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76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PUNCH!</a:t>
            </a:r>
          </a:p>
        </p:txBody>
      </p: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487363" y="2260600"/>
            <a:ext cx="8047037" cy="2590800"/>
            <a:chOff x="152400" y="2133600"/>
            <a:chExt cx="8839200" cy="2590800"/>
          </a:xfrm>
        </p:grpSpPr>
        <p:sp>
          <p:nvSpPr>
            <p:cNvPr id="4" name="Oval 3"/>
            <p:cNvSpPr/>
            <p:nvPr/>
          </p:nvSpPr>
          <p:spPr>
            <a:xfrm>
              <a:off x="3123794" y="2133600"/>
              <a:ext cx="2896411" cy="2590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020206" y="3505200"/>
              <a:ext cx="152406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37703" y="3505200"/>
              <a:ext cx="2286091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933944" y="2667000"/>
              <a:ext cx="2057656" cy="1905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2400" y="2667000"/>
              <a:ext cx="1980930" cy="1828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57200" y="6400800"/>
            <a:ext cx="7924800" cy="457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PUNCH</a:t>
            </a:r>
            <a:r>
              <a:rPr lang="en-US" dirty="0" smtClean="0"/>
              <a:t>: out the center of your wheel with your answer/topic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6150" name="Subtitle 2"/>
          <p:cNvSpPr txBox="1">
            <a:spLocks/>
          </p:cNvSpPr>
          <p:nvPr/>
        </p:nvSpPr>
        <p:spPr bwMode="auto">
          <a:xfrm>
            <a:off x="533400" y="1265238"/>
            <a:ext cx="80010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prstClr val="black"/>
                </a:solidFill>
                <a:latin typeface="Calibri" pitchFamily="34" charset="0"/>
              </a:rPr>
              <a:t>. (2 pts)</a:t>
            </a:r>
          </a:p>
        </p:txBody>
      </p:sp>
    </p:spTree>
    <p:extLst>
      <p:ext uri="{BB962C8B-B14F-4D97-AF65-F5344CB8AC3E}">
        <p14:creationId xmlns:p14="http://schemas.microsoft.com/office/powerpoint/2010/main" val="102637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HIT!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57200" y="6400800"/>
            <a:ext cx="7924800" cy="45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C00000"/>
                </a:solidFill>
              </a:rPr>
              <a:t>HIT</a:t>
            </a:r>
            <a:r>
              <a:rPr lang="en-US" sz="2200" dirty="0" smtClean="0"/>
              <a:t>: the line with your supporting information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grpSp>
        <p:nvGrpSpPr>
          <p:cNvPr id="7173" name="Group 20"/>
          <p:cNvGrpSpPr>
            <a:grpSpLocks/>
          </p:cNvGrpSpPr>
          <p:nvPr/>
        </p:nvGrpSpPr>
        <p:grpSpPr bwMode="auto">
          <a:xfrm>
            <a:off x="508000" y="2281238"/>
            <a:ext cx="8047038" cy="2590800"/>
            <a:chOff x="152400" y="2194560"/>
            <a:chExt cx="8839200" cy="2590800"/>
          </a:xfrm>
        </p:grpSpPr>
        <p:sp>
          <p:nvSpPr>
            <p:cNvPr id="22" name="Oval 21"/>
            <p:cNvSpPr/>
            <p:nvPr/>
          </p:nvSpPr>
          <p:spPr>
            <a:xfrm>
              <a:off x="3123794" y="2194560"/>
              <a:ext cx="2896412" cy="2590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…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020206" y="3505835"/>
              <a:ext cx="152406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37704" y="3505835"/>
              <a:ext cx="228609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933945" y="2667635"/>
              <a:ext cx="2057655" cy="1905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52400" y="2667635"/>
              <a:ext cx="1980929" cy="1828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7174" name="Subtitle 2"/>
          <p:cNvSpPr txBox="1">
            <a:spLocks/>
          </p:cNvSpPr>
          <p:nvPr/>
        </p:nvSpPr>
        <p:spPr bwMode="auto">
          <a:xfrm>
            <a:off x="533400" y="1265238"/>
            <a:ext cx="8001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prstClr val="black"/>
                </a:solidFill>
                <a:latin typeface="Calibri" pitchFamily="34" charset="0"/>
              </a:rPr>
              <a:t>. (2 pts)</a:t>
            </a:r>
          </a:p>
        </p:txBody>
      </p:sp>
    </p:spTree>
    <p:extLst>
      <p:ext uri="{BB962C8B-B14F-4D97-AF65-F5344CB8AC3E}">
        <p14:creationId xmlns:p14="http://schemas.microsoft.com/office/powerpoint/2010/main" val="28317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SNAP!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0" y="6172200"/>
            <a:ext cx="9144000" cy="685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SNAP</a:t>
            </a:r>
            <a:r>
              <a:rPr lang="en-US" sz="2400" dirty="0" smtClean="0"/>
              <a:t>: each spoke into complete sentences using your </a:t>
            </a:r>
            <a:r>
              <a:rPr lang="en-US" sz="2400" i="1" dirty="0" smtClean="0"/>
              <a:t>snap </a:t>
            </a:r>
            <a:r>
              <a:rPr lang="en-US" sz="2400" dirty="0" smtClean="0"/>
              <a:t>words (</a:t>
            </a:r>
            <a:r>
              <a:rPr lang="en-US" sz="2400" i="1" dirty="0" smtClean="0"/>
              <a:t>and/because</a:t>
            </a:r>
            <a:r>
              <a:rPr lang="en-US" sz="24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8197" name="Subtitle 2"/>
          <p:cNvSpPr txBox="1">
            <a:spLocks/>
          </p:cNvSpPr>
          <p:nvPr/>
        </p:nvSpPr>
        <p:spPr bwMode="auto">
          <a:xfrm>
            <a:off x="533400" y="1265238"/>
            <a:ext cx="80010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prstClr val="black"/>
                </a:solidFill>
                <a:latin typeface="Calibri" pitchFamily="34" charset="0"/>
              </a:rPr>
              <a:t>. (2 pts)</a:t>
            </a:r>
          </a:p>
        </p:txBody>
      </p:sp>
      <p:grpSp>
        <p:nvGrpSpPr>
          <p:cNvPr id="8198" name="Group 17"/>
          <p:cNvGrpSpPr>
            <a:grpSpLocks/>
          </p:cNvGrpSpPr>
          <p:nvPr/>
        </p:nvGrpSpPr>
        <p:grpSpPr bwMode="auto">
          <a:xfrm>
            <a:off x="508000" y="2260600"/>
            <a:ext cx="8047038" cy="2590800"/>
            <a:chOff x="152400" y="2194560"/>
            <a:chExt cx="8839200" cy="2590800"/>
          </a:xfrm>
        </p:grpSpPr>
        <p:sp>
          <p:nvSpPr>
            <p:cNvPr id="19" name="Oval 18"/>
            <p:cNvSpPr/>
            <p:nvPr/>
          </p:nvSpPr>
          <p:spPr>
            <a:xfrm>
              <a:off x="3123794" y="2194560"/>
              <a:ext cx="2896412" cy="2590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…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206" y="3505835"/>
              <a:ext cx="152406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7704" y="3505835"/>
              <a:ext cx="228609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6933945" y="2667635"/>
              <a:ext cx="2057655" cy="1905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2400" y="2667635"/>
              <a:ext cx="1980929" cy="1828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119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438400"/>
            <a:ext cx="2895600" cy="228600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Sexual and Asexual Reproduction</a:t>
            </a:r>
          </a:p>
        </p:txBody>
      </p:sp>
      <p:sp>
        <p:nvSpPr>
          <p:cNvPr id="9220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WRAP!</a:t>
            </a:r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6019800" y="3429000"/>
            <a:ext cx="15240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3505200"/>
            <a:ext cx="2286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315200" y="2590800"/>
            <a:ext cx="16764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DIFFERENT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2590800"/>
            <a:ext cx="16002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</a:rPr>
              <a:t>SAME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228600" y="4114800"/>
            <a:ext cx="2133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itchFamily="34" charset="0"/>
              </a:rPr>
              <a:t>Methods of producing a new organism</a:t>
            </a:r>
          </a:p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>
                <a:solidFill>
                  <a:prstClr val="black"/>
                </a:solidFill>
                <a:latin typeface="Calibri" pitchFamily="34" charset="0"/>
              </a:rPr>
              <a:t>Pass on genetic information from one generation to the next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5638800" y="4114800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itchFamily="34" charset="0"/>
              </a:rPr>
              <a:t>Asexual – no fusion of gametes; offspring are identical to parent; several different methods: budding, regeneration, binary fission, runners; common in simpler organisms</a:t>
            </a:r>
          </a:p>
          <a:p>
            <a:r>
              <a:rPr lang="en-US">
                <a:solidFill>
                  <a:prstClr val="black"/>
                </a:solidFill>
                <a:latin typeface="Calibri" pitchFamily="34" charset="0"/>
              </a:rPr>
              <a:t>Sexual – fusion of gametes; offspring are combination of parental genetic info; common in more complex organisms</a:t>
            </a:r>
          </a:p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1676400" y="24384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itchFamily="34" charset="0"/>
              </a:rPr>
              <a:t>Are similar because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6019800" y="2438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pitchFamily="34" charset="0"/>
              </a:rPr>
              <a:t>Are different because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230" name="TextBox 16"/>
          <p:cNvSpPr txBox="1">
            <a:spLocks noChangeArrowheads="1"/>
          </p:cNvSpPr>
          <p:nvPr/>
        </p:nvSpPr>
        <p:spPr bwMode="auto">
          <a:xfrm>
            <a:off x="457200" y="25146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Segoe Print" pitchFamily="2" charset="0"/>
              </a:rPr>
              <a:t>	</a:t>
            </a:r>
            <a:endParaRPr lang="en-US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9144000" cy="762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WRAP</a:t>
            </a:r>
            <a:r>
              <a:rPr lang="en-US" dirty="0" smtClean="0"/>
              <a:t>: it up by organizing your ideas using words such as First, Next, Then, Last, or other appropriate words.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2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2010-11 Schedule of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Week of:</a:t>
            </a:r>
          </a:p>
          <a:p>
            <a:r>
              <a:rPr lang="en-US" sz="2800" dirty="0"/>
              <a:t>November 1		Explain</a:t>
            </a:r>
          </a:p>
          <a:p>
            <a:r>
              <a:rPr lang="en-US" sz="2800" dirty="0"/>
              <a:t>November 8		Predict</a:t>
            </a:r>
          </a:p>
          <a:p>
            <a:r>
              <a:rPr lang="en-US" sz="2800" dirty="0"/>
              <a:t>November 15		Compare (same and different)</a:t>
            </a:r>
          </a:p>
          <a:p>
            <a:r>
              <a:rPr lang="en-US" sz="2800" dirty="0"/>
              <a:t>November 29		Answering Two Questions</a:t>
            </a:r>
          </a:p>
          <a:p>
            <a:r>
              <a:rPr lang="en-US" sz="2800" dirty="0"/>
              <a:t>December 5		Cause and Effect</a:t>
            </a:r>
          </a:p>
          <a:p>
            <a:r>
              <a:rPr lang="en-US" sz="2800" dirty="0"/>
              <a:t>December 12		Reading Graphs and Charts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2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the steps for Formula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Figure out the topic or answer. Underline it in the question.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Draw a </a:t>
            </a:r>
            <a:r>
              <a:rPr lang="en-US" sz="2800" dirty="0"/>
              <a:t>wheel </a:t>
            </a:r>
            <a:r>
              <a:rPr lang="en-US" sz="2800" dirty="0" smtClean="0"/>
              <a:t>with </a:t>
            </a:r>
            <a:r>
              <a:rPr lang="en-US" sz="2800" dirty="0"/>
              <a:t>the number of spokes asked for </a:t>
            </a:r>
            <a:r>
              <a:rPr lang="en-US" sz="2800" dirty="0" smtClean="0"/>
              <a:t>in the question (two </a:t>
            </a:r>
            <a:r>
              <a:rPr lang="en-US" sz="2800" dirty="0"/>
              <a:t>or four). </a:t>
            </a:r>
            <a:r>
              <a:rPr lang="en-US" sz="2800" dirty="0" smtClean="0"/>
              <a:t>Write the topic or answer in the middle of the wheel.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Fill the spokes with examples, facts, or reasons.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it! Extend your answer with </a:t>
            </a:r>
            <a:r>
              <a:rPr lang="en-US" sz="2800" i="1" dirty="0" smtClean="0"/>
              <a:t>and</a:t>
            </a:r>
            <a:r>
              <a:rPr lang="en-US" sz="2800" dirty="0" smtClean="0"/>
              <a:t> or </a:t>
            </a:r>
            <a:r>
              <a:rPr lang="en-US" sz="2800" i="1" dirty="0" smtClean="0"/>
              <a:t>because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Write a topic sentence starting with the words in the middle of the wheel.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Next, turn each spoke into a complete sentence including the snap words.</a:t>
            </a:r>
          </a:p>
        </p:txBody>
      </p:sp>
    </p:spTree>
    <p:extLst>
      <p:ext uri="{BB962C8B-B14F-4D97-AF65-F5344CB8AC3E}">
        <p14:creationId xmlns:p14="http://schemas.microsoft.com/office/powerpoint/2010/main" val="349769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38200"/>
            <a:ext cx="82867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790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62000"/>
            <a:ext cx="8267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534400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33400"/>
            <a:ext cx="8077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86868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86868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82296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609600"/>
            <a:ext cx="8229600" cy="551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2296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8534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</a:t>
            </a:r>
            <a:r>
              <a:rPr lang="en-US" sz="1800" dirty="0" smtClean="0"/>
              <a:t>. </a:t>
            </a:r>
            <a:r>
              <a:rPr lang="en-US" sz="3100" dirty="0" smtClean="0"/>
              <a:t>Figure out the topic or answer. Underline it in the question.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743201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Predict what a teardrop shape will do when it falls through a liquid. (2 </a:t>
            </a:r>
            <a:r>
              <a:rPr lang="en-US" sz="4000" dirty="0" err="1" smtClean="0"/>
              <a:t>pts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9136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8600"/>
            <a:ext cx="7315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43000"/>
            <a:ext cx="6400800" cy="5486400"/>
          </a:xfrm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90600"/>
            <a:ext cx="6477000" cy="5638800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3248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219200"/>
          </a:xfrm>
        </p:spPr>
        <p:txBody>
          <a:bodyPr/>
          <a:lstStyle/>
          <a:p>
            <a:r>
              <a:rPr lang="en-US" dirty="0" smtClean="0"/>
              <a:t>Formula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</a:t>
            </a:r>
            <a:endParaRPr lang="en-US" dirty="0"/>
          </a:p>
        </p:txBody>
      </p:sp>
      <p:pic>
        <p:nvPicPr>
          <p:cNvPr id="1026" name="Picture 2" descr="C:\Users\User\AppData\Local\Microsoft\Windows\Temporary Internet Files\Content.IE5\37EQYGY5\MC900048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2000707" cy="1470355"/>
          </a:xfrm>
          <a:prstGeom prst="rect">
            <a:avLst/>
          </a:prstGeom>
          <a:noFill/>
        </p:spPr>
      </p:pic>
      <p:pic>
        <p:nvPicPr>
          <p:cNvPr id="1028" name="Picture 4" descr="C:\Users\User\AppData\Local\Microsoft\Windows\Temporary Internet Files\Content.IE5\XZ1LIYXW\MC9000482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76800"/>
            <a:ext cx="2254910" cy="1198778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3O9B26C8\MC900287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2" y="228601"/>
            <a:ext cx="2264996" cy="2490608"/>
          </a:xfrm>
          <a:prstGeom prst="rect">
            <a:avLst/>
          </a:prstGeom>
          <a:noFill/>
        </p:spPr>
      </p:pic>
      <p:pic>
        <p:nvPicPr>
          <p:cNvPr id="1033" name="Picture 9" descr="C:\Users\User\AppData\Local\Microsoft\Windows\Temporary Internet Files\Content.IE5\IDCT4VQY\MC9004404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33400"/>
            <a:ext cx="173672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25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Kinds of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Explain/describe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Answer Two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Table, Graph, Map, Diagram or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Cause and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 others!</a:t>
            </a:r>
            <a:endParaRPr lang="en-US" dirty="0"/>
          </a:p>
        </p:txBody>
      </p:sp>
      <p:pic>
        <p:nvPicPr>
          <p:cNvPr id="3074" name="Picture 2" descr="C:\Users\User\AppData\Local\Microsoft\Windows\Temporary Internet Files\Content.IE5\37EQYGY5\MP9004007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828800"/>
            <a:ext cx="2081784" cy="312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6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these formulas?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will help you pass the OGTs!</a:t>
            </a:r>
          </a:p>
          <a:p>
            <a:r>
              <a:rPr lang="en-US" dirty="0" smtClean="0"/>
              <a:t>They will help you get a good grade on tests.</a:t>
            </a:r>
          </a:p>
          <a:p>
            <a:r>
              <a:rPr lang="en-US" dirty="0" smtClean="0"/>
              <a:t>You don’t have to think about how to write your answer, just think about </a:t>
            </a:r>
            <a:r>
              <a:rPr lang="en-US" smtClean="0"/>
              <a:t>what is </a:t>
            </a:r>
            <a:r>
              <a:rPr lang="en-US" dirty="0" smtClean="0"/>
              <a:t>the answer.</a:t>
            </a:r>
          </a:p>
          <a:p>
            <a:r>
              <a:rPr lang="en-US" dirty="0" smtClean="0"/>
              <a:t>You will know you are giving a complete answer.</a:t>
            </a:r>
          </a:p>
        </p:txBody>
      </p:sp>
      <p:pic>
        <p:nvPicPr>
          <p:cNvPr id="4098" name="Picture 2" descr="C:\Users\User\AppData\Local\Microsoft\Windows\Temporary Internet Files\Content.IE5\IDCT4VQY\MC9003596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724400"/>
            <a:ext cx="1769364" cy="1843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423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a good idea to use for the Doppler Lab Discussion!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 it to help you give a thorough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11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9231" b="35897"/>
          <a:stretch>
            <a:fillRect/>
          </a:stretch>
        </p:blipFill>
        <p:spPr>
          <a:xfrm>
            <a:off x="533400" y="1676400"/>
            <a:ext cx="8077200" cy="2667000"/>
          </a:xfrm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6615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Compare longitudinal and transverse waves.</a:t>
            </a:r>
          </a:p>
        </p:txBody>
      </p:sp>
    </p:spTree>
    <p:extLst>
      <p:ext uri="{BB962C8B-B14F-4D97-AF65-F5344CB8AC3E}">
        <p14:creationId xmlns:p14="http://schemas.microsoft.com/office/powerpoint/2010/main" val="3085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4359"/>
          <a:stretch>
            <a:fillRect/>
          </a:stretch>
        </p:blipFill>
        <p:spPr>
          <a:xfrm>
            <a:off x="533400" y="381000"/>
            <a:ext cx="8077200" cy="1524000"/>
          </a:xfr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20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Longitudinal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33400"/>
            <a:ext cx="18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Transverse waves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7718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Write your answer in the chat box. Remember to include all parts of the answer!</a:t>
            </a:r>
          </a:p>
        </p:txBody>
      </p:sp>
    </p:spTree>
    <p:extLst>
      <p:ext uri="{BB962C8B-B14F-4D97-AF65-F5344CB8AC3E}">
        <p14:creationId xmlns:p14="http://schemas.microsoft.com/office/powerpoint/2010/main" val="3582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81000"/>
            <a:ext cx="746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 sailboat is moving at a constant velocity of 8 km/h eastward as shown in the picture below.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Describe two opposing forces acting on the boat and explain how each force affects the boat.</a:t>
            </a:r>
            <a:endParaRPr lang="en-US" sz="3200" dirty="0"/>
          </a:p>
        </p:txBody>
      </p:sp>
      <p:pic>
        <p:nvPicPr>
          <p:cNvPr id="7" name="Picture 2" descr="Graph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45591"/>
            <a:ext cx="3276600" cy="2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70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2</a:t>
            </a:r>
            <a:r>
              <a:rPr lang="en-US" sz="1800" dirty="0" smtClean="0"/>
              <a:t>. </a:t>
            </a:r>
            <a:r>
              <a:rPr lang="en-US" sz="3200" dirty="0"/>
              <a:t>Draw a wheel with the number of spokes asked for </a:t>
            </a:r>
            <a:r>
              <a:rPr lang="en-US" sz="3200" dirty="0" smtClean="0"/>
              <a:t>in the question </a:t>
            </a:r>
            <a:r>
              <a:rPr lang="en-US" sz="3200" dirty="0"/>
              <a:t>(two or four). Write </a:t>
            </a:r>
            <a:r>
              <a:rPr lang="en-US" sz="3200" dirty="0" smtClean="0"/>
              <a:t>the topic or answer in the middle of the wheel.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Predict what a teardrop shape will do when it falls through a liquid.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581400" y="3810000"/>
            <a:ext cx="1981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1" y="4191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teardrop shape falls  through a liquid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" name="Straight Connector 6"/>
          <p:cNvCxnSpPr>
            <a:stCxn id="5" idx="6"/>
          </p:cNvCxnSpPr>
          <p:nvPr/>
        </p:nvCxnSpPr>
        <p:spPr>
          <a:xfrm>
            <a:off x="5562600" y="4610100"/>
            <a:ext cx="2667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1066800" y="4610100"/>
            <a:ext cx="2514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0142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93" y="381000"/>
            <a:ext cx="845618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4572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81000"/>
            <a:ext cx="680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two opposing forces acting on the boat and explain how each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85800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affects the boat.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15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Take 10 minutes for each question. Read it carefully and think about it.</a:t>
            </a:r>
          </a:p>
          <a:p>
            <a:pPr>
              <a:buNone/>
            </a:pPr>
            <a:r>
              <a:rPr lang="en-US" dirty="0" smtClean="0"/>
              <a:t>Make notes in the test booklet, underline, circle important information.</a:t>
            </a:r>
          </a:p>
          <a:p>
            <a:pPr>
              <a:buNone/>
            </a:pPr>
            <a:r>
              <a:rPr lang="en-US" dirty="0" smtClean="0"/>
              <a:t>Brainstorm! Think of as many answers as possible.</a:t>
            </a:r>
          </a:p>
          <a:p>
            <a:pPr>
              <a:buNone/>
            </a:pPr>
            <a:r>
              <a:rPr lang="en-US" dirty="0" smtClean="0"/>
              <a:t>Spelling doesn’t count in science.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3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9231" b="35897"/>
          <a:stretch>
            <a:fillRect/>
          </a:stretch>
        </p:blipFill>
        <p:spPr>
          <a:xfrm>
            <a:off x="533400" y="1676400"/>
            <a:ext cx="8077200" cy="2667000"/>
          </a:xfrm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597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Compare physical and chemical change.</a:t>
            </a:r>
          </a:p>
        </p:txBody>
      </p:sp>
    </p:spTree>
    <p:extLst>
      <p:ext uri="{BB962C8B-B14F-4D97-AF65-F5344CB8AC3E}">
        <p14:creationId xmlns:p14="http://schemas.microsoft.com/office/powerpoint/2010/main" val="1347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4359"/>
          <a:stretch>
            <a:fillRect/>
          </a:stretch>
        </p:blipFill>
        <p:spPr>
          <a:xfrm>
            <a:off x="533400" y="1143000"/>
            <a:ext cx="8077200" cy="1524000"/>
          </a:xfrm>
        </p:spPr>
      </p:pic>
      <p:sp>
        <p:nvSpPr>
          <p:cNvPr id="3" name="TextBox 2"/>
          <p:cNvSpPr txBox="1"/>
          <p:nvPr/>
        </p:nvSpPr>
        <p:spPr>
          <a:xfrm>
            <a:off x="914400" y="1219200"/>
            <a:ext cx="16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Physical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219200"/>
            <a:ext cx="17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chemical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7696200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Write your answer on a piece of paper. Turn on some music to help </a:t>
            </a:r>
            <a:r>
              <a:rPr lang="en-US" sz="2400">
                <a:solidFill>
                  <a:prstClr val="black"/>
                </a:solidFill>
                <a:latin typeface="Calibri"/>
                <a:cs typeface="+mn-cs"/>
              </a:rPr>
              <a:t>you write. Remember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+mn-cs"/>
              </a:rPr>
              <a:t>to include all parts of the answer!</a:t>
            </a:r>
          </a:p>
        </p:txBody>
      </p:sp>
      <p:pic>
        <p:nvPicPr>
          <p:cNvPr id="1026" name="Picture 2" descr="C:\Users\User\AppData\Local\Microsoft\Windows\Temporary Internet Files\Content.IE5\61SQ6LU9\MC90044042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495800"/>
            <a:ext cx="173672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49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Proofread!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go back and read out loud what you’ve actually written.</a:t>
            </a:r>
          </a:p>
          <a:p>
            <a:r>
              <a:rPr lang="en-US" dirty="0" smtClean="0"/>
              <a:t>Make any necessary corrections.</a:t>
            </a:r>
          </a:p>
          <a:p>
            <a:r>
              <a:rPr lang="en-US" dirty="0" smtClean="0"/>
              <a:t>Did you capitalize, use punctuation, best handwriting? (for the OGT test spelling and punctuation </a:t>
            </a:r>
            <a:r>
              <a:rPr lang="en-US" smtClean="0"/>
              <a:t>don’t count)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88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a recent agricultural experiment, farmers in Japan inserted fertilized watermelon blooms into square containers, which resulted in the fruit taking the shape of its container as it grew.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Describe two benefits of farming practices that produce square watermelons.</a:t>
            </a:r>
          </a:p>
          <a:p>
            <a:endParaRPr lang="en-US" sz="2400" dirty="0" smtClean="0"/>
          </a:p>
          <a:p>
            <a:r>
              <a:rPr lang="en-US" sz="2400" dirty="0" smtClean="0"/>
              <a:t>Respond in the space provided in your </a:t>
            </a:r>
            <a:r>
              <a:rPr lang="en-US" sz="2400" b="1" dirty="0" smtClean="0"/>
              <a:t>Answer Document. (2 points)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5660"/>
            <a:ext cx="5410200" cy="28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a recent agricultural experiment, farmers in Japan inserted fertilized watermelon blooms into square containers, which resulted in the fruit taking the shape of its container as it grew.</a:t>
            </a:r>
          </a:p>
          <a:p>
            <a:endParaRPr lang="en-US" sz="2400" dirty="0" smtClean="0"/>
          </a:p>
          <a:p>
            <a:r>
              <a:rPr lang="en-US" sz="2400" dirty="0" smtClean="0"/>
              <a:t>Describe two benefits of farming practices that produce square watermelons.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2895600"/>
            <a:ext cx="3352800" cy="2819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4191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41910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334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/>
          <a:lstStyle/>
          <a:p>
            <a:r>
              <a:rPr lang="en-US" dirty="0" smtClean="0"/>
              <a:t>Formula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Same and Different</a:t>
            </a:r>
          </a:p>
          <a:p>
            <a:pPr algn="ctr">
              <a:buNone/>
            </a:pPr>
            <a:r>
              <a:rPr lang="en-US" dirty="0" smtClean="0"/>
              <a:t>Let’s go for a hard one today!</a:t>
            </a:r>
          </a:p>
          <a:p>
            <a:pPr algn="ctr">
              <a:buNone/>
            </a:pPr>
            <a:r>
              <a:rPr lang="en-US" dirty="0" smtClean="0"/>
              <a:t>4 points!!!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0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09600"/>
            <a:ext cx="8686800" cy="5516563"/>
          </a:xfrm>
        </p:spPr>
      </p:pic>
      <p:sp>
        <p:nvSpPr>
          <p:cNvPr id="3" name="TextBox 2"/>
          <p:cNvSpPr txBox="1"/>
          <p:nvPr/>
        </p:nvSpPr>
        <p:spPr>
          <a:xfrm>
            <a:off x="1600200" y="91440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reflection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914400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refraction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91000"/>
            <a:ext cx="11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Reflection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191000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refraction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10140"/>
            <a:ext cx="5486399" cy="36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52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010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3200" dirty="0" smtClean="0"/>
              <a:t>Fill the spokes with examples, facts, </a:t>
            </a:r>
            <a:br>
              <a:rPr lang="en-US" sz="3200" dirty="0" smtClean="0"/>
            </a:br>
            <a:r>
              <a:rPr lang="en-US" sz="3200" dirty="0" smtClean="0"/>
              <a:t>or reasons.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Predict what a teardrop shape will do when it falls through a liquid.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3581400" y="4038600"/>
            <a:ext cx="1981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1" y="4419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teardrop shape falls  through a liquid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>
            <a:stCxn id="6" idx="6"/>
          </p:cNvCxnSpPr>
          <p:nvPr/>
        </p:nvCxnSpPr>
        <p:spPr>
          <a:xfrm>
            <a:off x="5562600" y="4838700"/>
            <a:ext cx="2667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</p:cNvCxnSpPr>
          <p:nvPr/>
        </p:nvCxnSpPr>
        <p:spPr>
          <a:xfrm flipH="1">
            <a:off x="1066800" y="4838700"/>
            <a:ext cx="2514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4355068"/>
            <a:ext cx="269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Falls straight w/o wobbling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431268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Falls quickly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25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refraction</a:t>
            </a:r>
            <a:endParaRPr lang="en-US" dirty="0"/>
          </a:p>
        </p:txBody>
      </p:sp>
      <p:pic>
        <p:nvPicPr>
          <p:cNvPr id="3074" name="Picture 2" descr="http://www.mysundial.ca/tsp/images/refr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199"/>
            <a:ext cx="5029200" cy="4569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28465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09600"/>
            <a:ext cx="8686800" cy="5516563"/>
          </a:xfrm>
        </p:spPr>
      </p:pic>
      <p:sp>
        <p:nvSpPr>
          <p:cNvPr id="3" name="TextBox 2"/>
          <p:cNvSpPr txBox="1"/>
          <p:nvPr/>
        </p:nvSpPr>
        <p:spPr>
          <a:xfrm>
            <a:off x="1524000" y="91440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reflection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914400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refraction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819400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refraction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67640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reflection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191000"/>
            <a:ext cx="11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Reflection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191000"/>
            <a:ext cx="110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refraction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7526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sz="2600" dirty="0">
                <a:solidFill>
                  <a:prstClr val="black"/>
                </a:solidFill>
              </a:rPr>
              <a:t>Write a topic sentence starting with the words in the middle of the wheel.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en-US" sz="2600" dirty="0">
                <a:solidFill>
                  <a:prstClr val="black"/>
                </a:solidFill>
              </a:rPr>
              <a:t>Next, turn each spoke into a complete sentence including the snap words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400" y="1563469"/>
            <a:ext cx="19812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1" y="1944469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teardrop shape falls  through a liquid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7" name="Straight Connector 6"/>
          <p:cNvCxnSpPr>
            <a:stCxn id="4" idx="6"/>
          </p:cNvCxnSpPr>
          <p:nvPr/>
        </p:nvCxnSpPr>
        <p:spPr>
          <a:xfrm>
            <a:off x="5562600" y="2363569"/>
            <a:ext cx="26670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</p:cNvCxnSpPr>
          <p:nvPr/>
        </p:nvCxnSpPr>
        <p:spPr>
          <a:xfrm flipH="1">
            <a:off x="1066800" y="2363569"/>
            <a:ext cx="2514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1944469"/>
            <a:ext cx="269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Falls straight w/o wobbling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944469"/>
            <a:ext cx="129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Falls quickly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554069"/>
            <a:ext cx="2085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Because it’s heavier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on the bottom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2477869"/>
            <a:ext cx="274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Because of its aerodynamic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shape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3352800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I am writing about….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848380"/>
            <a:ext cx="773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4. Snap it! Extend your answer with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cs typeface="+mn-cs"/>
              </a:rPr>
              <a:t>and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 or </a:t>
            </a:r>
            <a:r>
              <a:rPr lang="en-US" sz="2800" i="1" dirty="0" smtClean="0">
                <a:solidFill>
                  <a:prstClr val="black"/>
                </a:solidFill>
                <a:latin typeface="Calibri"/>
                <a:cs typeface="+mn-cs"/>
              </a:rPr>
              <a:t>because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45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OGT</a:t>
            </a:r>
            <a:br>
              <a:rPr lang="en-US" sz="3200" dirty="0" smtClean="0"/>
            </a:br>
            <a:r>
              <a:rPr lang="en-US" sz="3200" dirty="0" smtClean="0"/>
              <a:t>Formula Writing Model</a:t>
            </a:r>
            <a:br>
              <a:rPr lang="en-US" sz="3200" dirty="0" smtClean="0"/>
            </a:br>
            <a:r>
              <a:rPr lang="en-US" sz="3200" dirty="0" smtClean="0"/>
              <a:t>Short Answer (2 points)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0" dirty="0" smtClean="0"/>
              <a:t>TS – 2EX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810000" y="3124200"/>
            <a:ext cx="1981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429000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Topic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or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Answer</a:t>
            </a:r>
          </a:p>
        </p:txBody>
      </p:sp>
      <p:cxnSp>
        <p:nvCxnSpPr>
          <p:cNvPr id="9" name="Straight Connector 8"/>
          <p:cNvCxnSpPr>
            <a:stCxn id="6" idx="6"/>
          </p:cNvCxnSpPr>
          <p:nvPr/>
        </p:nvCxnSpPr>
        <p:spPr>
          <a:xfrm>
            <a:off x="5791200" y="4000500"/>
            <a:ext cx="1066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3962400"/>
            <a:ext cx="1066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47800" y="3505200"/>
            <a:ext cx="12954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3962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Example 1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3505200"/>
            <a:ext cx="12954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3886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Example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4953000"/>
            <a:ext cx="167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and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or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because</a:t>
            </a:r>
          </a:p>
          <a:p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Detail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49530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and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or </a:t>
            </a: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because</a:t>
            </a:r>
          </a:p>
          <a:p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Detail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0" i="0" u="sng" dirty="0" smtClean="0"/>
              <a:t>Punch out </a:t>
            </a:r>
            <a:r>
              <a:rPr lang="en-US" b="0" i="0" dirty="0" smtClean="0"/>
              <a:t>the center of your wheel.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u="sng" dirty="0" smtClean="0"/>
              <a:t>Hit</a:t>
            </a:r>
            <a:r>
              <a:rPr lang="en-US" b="0" i="0" dirty="0" smtClean="0"/>
              <a:t> the line!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/>
              <a:t>Turn each spoke into </a:t>
            </a:r>
            <a:r>
              <a:rPr lang="en-US" b="0" i="0" u="sng" dirty="0" smtClean="0"/>
              <a:t>complete sentences</a:t>
            </a:r>
            <a:r>
              <a:rPr lang="en-US" b="0" i="0" dirty="0" smtClean="0"/>
              <a:t> using </a:t>
            </a:r>
            <a:r>
              <a:rPr lang="en-US" b="0" dirty="0" smtClean="0"/>
              <a:t>snap </a:t>
            </a:r>
            <a:r>
              <a:rPr lang="en-US" b="0" i="0" dirty="0" smtClean="0"/>
              <a:t>words (and/because).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/>
              <a:t>Organize your short answer using </a:t>
            </a:r>
            <a:r>
              <a:rPr lang="en-US" i="0" dirty="0" smtClean="0"/>
              <a:t>First, Next, Then, Last</a:t>
            </a:r>
            <a:r>
              <a:rPr lang="en-US" b="0" i="0" dirty="0" smtClean="0"/>
              <a:t>. </a:t>
            </a:r>
          </a:p>
          <a:p>
            <a:pPr marL="514350" indent="-514350"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It’s that easy!!!</a:t>
            </a:r>
          </a:p>
          <a:p>
            <a:pPr marL="514350" indent="-514350" algn="ctr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User\AppData\Local\Microsoft\Windows\Temporary Internet Files\Content.IE5\N0QEF4J2\MC90009804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0"/>
            <a:ext cx="1295400" cy="1473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57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Give it a Try!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990600"/>
            <a:ext cx="7620000" cy="5486400"/>
          </a:xfrm>
        </p:spPr>
        <p:txBody>
          <a:bodyPr/>
          <a:lstStyle/>
          <a:p>
            <a:pPr marL="514350" indent="-514350">
              <a:buNone/>
            </a:pPr>
            <a:endParaRPr lang="en-US" sz="2000" b="0" i="0" dirty="0" smtClean="0"/>
          </a:p>
          <a:p>
            <a:pPr marL="514350" indent="-514350">
              <a:buNone/>
            </a:pPr>
            <a:r>
              <a:rPr lang="en-US" sz="2000" b="0" i="0" dirty="0" smtClean="0"/>
              <a:t>Agriculture provides food, clothing, and other products through a process that has 4 main parts. Explain at least </a:t>
            </a:r>
            <a:r>
              <a:rPr lang="en-US" sz="2000" b="0" i="0" u="sng" dirty="0" smtClean="0"/>
              <a:t>2 parts of the agricultural process</a:t>
            </a:r>
            <a:r>
              <a:rPr lang="en-US" sz="2000" b="0" i="0" dirty="0" smtClean="0"/>
              <a:t>. </a:t>
            </a:r>
          </a:p>
          <a:p>
            <a:pPr marL="514350" indent="-514350">
              <a:buNone/>
            </a:pPr>
            <a:endParaRPr lang="en-US" sz="2000" b="0" i="0" dirty="0"/>
          </a:p>
          <a:p>
            <a:pPr marL="514350" indent="-514350">
              <a:buNone/>
            </a:pPr>
            <a:endParaRPr lang="en-US" sz="2000" b="0" i="0" dirty="0"/>
          </a:p>
        </p:txBody>
      </p:sp>
      <p:sp>
        <p:nvSpPr>
          <p:cNvPr id="6" name="Oval 5"/>
          <p:cNvSpPr/>
          <p:nvPr/>
        </p:nvSpPr>
        <p:spPr>
          <a:xfrm>
            <a:off x="3810000" y="3124200"/>
            <a:ext cx="1981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429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2 parts of the agricultural process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0" y="3962400"/>
            <a:ext cx="1066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43200" y="3962400"/>
            <a:ext cx="1066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505200"/>
            <a:ext cx="12954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96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Production</a:t>
            </a:r>
          </a:p>
        </p:txBody>
      </p:sp>
      <p:sp>
        <p:nvSpPr>
          <p:cNvPr id="12" name="Oval 11"/>
          <p:cNvSpPr/>
          <p:nvPr/>
        </p:nvSpPr>
        <p:spPr>
          <a:xfrm>
            <a:off x="6858000" y="3429000"/>
            <a:ext cx="12954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Processing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49530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(What do you know?)</a:t>
            </a:r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Detail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When crops or livestock are raised.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4800600"/>
            <a:ext cx="251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(What do you know?)</a:t>
            </a:r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endParaRPr lang="en-US" sz="1600" i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Detail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When crops, meat, dairy &amp; other items are processed into products that can be sold.  </a:t>
            </a:r>
          </a:p>
        </p:txBody>
      </p:sp>
      <p:sp>
        <p:nvSpPr>
          <p:cNvPr id="16" name="Oval 15"/>
          <p:cNvSpPr/>
          <p:nvPr/>
        </p:nvSpPr>
        <p:spPr>
          <a:xfrm>
            <a:off x="990600" y="2667000"/>
            <a:ext cx="2438400" cy="419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00800" y="2667000"/>
            <a:ext cx="2438400" cy="4191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Explosion 1 17"/>
          <p:cNvSpPr/>
          <p:nvPr/>
        </p:nvSpPr>
        <p:spPr>
          <a:xfrm rot="20503849">
            <a:off x="2284790" y="2575831"/>
            <a:ext cx="2057400" cy="12954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308315">
            <a:off x="2795339" y="268918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Snap it all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together!</a:t>
            </a:r>
          </a:p>
        </p:txBody>
      </p:sp>
    </p:spTree>
    <p:extLst>
      <p:ext uri="{BB962C8B-B14F-4D97-AF65-F5344CB8AC3E}">
        <p14:creationId xmlns:p14="http://schemas.microsoft.com/office/powerpoint/2010/main" val="180575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k_the_deal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A750C6159C94FB0264DCAAF4AC992" ma:contentTypeVersion="0" ma:contentTypeDescription="Create a new document." ma:contentTypeScope="" ma:versionID="c44124c29864e05bded7f0c8a428760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85D995F-3518-4382-815B-41269261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78A73-F751-497D-B73F-066287C64F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40789FE-78B2-446B-9EC3-91FBA233D49F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98E8F9C-49CB-443B-A116-64EBD4B7292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1291</Words>
  <Application>Microsoft Office PowerPoint</Application>
  <PresentationFormat>On-screen Show (4:3)</PresentationFormat>
  <Paragraphs>208</Paragraphs>
  <Slides>51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Office Theme</vt:lpstr>
      <vt:lpstr>ink_the_deal</vt:lpstr>
      <vt:lpstr>1_Office Theme</vt:lpstr>
      <vt:lpstr>2_Office Theme</vt:lpstr>
      <vt:lpstr>3_Office Theme</vt:lpstr>
      <vt:lpstr>4_Office Theme</vt:lpstr>
      <vt:lpstr>Formula Writing by Jan Cosner</vt:lpstr>
      <vt:lpstr>Follow the steps for Formula Writing</vt:lpstr>
      <vt:lpstr>1. Figure out the topic or answer. Underline it in the question.</vt:lpstr>
      <vt:lpstr>2. Draw a wheel with the number of spokes asked for in the question (two or four). Write the topic or answer in the middle of the wheel.</vt:lpstr>
      <vt:lpstr>3. Fill the spokes with examples, facts,  or reasons.</vt:lpstr>
      <vt:lpstr>PowerPoint Presentation</vt:lpstr>
      <vt:lpstr>OGT Formula Writing Model Short Answer (2 points)  TS – 2EX</vt:lpstr>
      <vt:lpstr>Putting it All Together</vt:lpstr>
      <vt:lpstr>Give it a Try!</vt:lpstr>
      <vt:lpstr>Write Your Answer Remember to HIT THE LINE!</vt:lpstr>
      <vt:lpstr>Formula Writing Model</vt:lpstr>
      <vt:lpstr>How much should I write?</vt:lpstr>
      <vt:lpstr>Putting it all together…</vt:lpstr>
      <vt:lpstr>Let’s Try One…</vt:lpstr>
      <vt:lpstr>PUNCH!</vt:lpstr>
      <vt:lpstr>HIT!</vt:lpstr>
      <vt:lpstr>SNAP!</vt:lpstr>
      <vt:lpstr>WRAP!</vt:lpstr>
      <vt:lpstr>2010-11 Schedule of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Formula Writing</vt:lpstr>
      <vt:lpstr>Basic Kinds of Formulas</vt:lpstr>
      <vt:lpstr>Why learn these formulas?</vt:lpstr>
      <vt:lpstr>This is a good idea to use for the Doppler Lab Discussion!</vt:lpstr>
      <vt:lpstr>PowerPoint Presentation</vt:lpstr>
      <vt:lpstr>PowerPoint Presentation</vt:lpstr>
      <vt:lpstr>PowerPoint Presentation</vt:lpstr>
      <vt:lpstr>PowerPoint Presentation</vt:lpstr>
      <vt:lpstr>Slow down!</vt:lpstr>
      <vt:lpstr>PowerPoint Presentation</vt:lpstr>
      <vt:lpstr>PowerPoint Presentation</vt:lpstr>
      <vt:lpstr>Proofread!</vt:lpstr>
      <vt:lpstr>PowerPoint Presentation</vt:lpstr>
      <vt:lpstr>PowerPoint Presentation</vt:lpstr>
      <vt:lpstr>Formula Writing</vt:lpstr>
      <vt:lpstr>PowerPoint Presentation</vt:lpstr>
      <vt:lpstr>reflection</vt:lpstr>
      <vt:lpstr>refraction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Eileen A. Ulry</cp:lastModifiedBy>
  <cp:revision>13</cp:revision>
  <dcterms:created xsi:type="dcterms:W3CDTF">2010-09-30T17:58:31Z</dcterms:created>
  <dcterms:modified xsi:type="dcterms:W3CDTF">2013-02-27T22:26:25Z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